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63" d="100"/>
          <a:sy n="63" d="100"/>
        </p:scale>
        <p:origin x="84"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BD5E47-BA0D-42CF-AEA7-DCCAB97E6EBF}" type="datetimeFigureOut">
              <a:rPr lang="en-US" smtClean="0"/>
              <a:t>3/19/2020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F7548C-34DD-4089-A4A1-4BB09CAB9AF7}" type="slidenum">
              <a:rPr lang="en-US" smtClean="0"/>
              <a:t>‹#›</a:t>
            </a:fld>
            <a:endParaRPr lang="en-US"/>
          </a:p>
        </p:txBody>
      </p:sp>
    </p:spTree>
    <p:extLst>
      <p:ext uri="{BB962C8B-B14F-4D97-AF65-F5344CB8AC3E}">
        <p14:creationId xmlns:p14="http://schemas.microsoft.com/office/powerpoint/2010/main" val="516236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B058052-BCF5-4A16-AEAE-6E34DC2820B6}" type="datetime1">
              <a:rPr lang="en-US" smtClean="0"/>
              <a:t>3/19/2020</a:t>
            </a:fld>
            <a:endParaRPr lang="en-US"/>
          </a:p>
        </p:txBody>
      </p:sp>
      <p:sp>
        <p:nvSpPr>
          <p:cNvPr id="5" name="Footer Placeholder 4"/>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6" name="Slide Number Placeholder 5"/>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927135595"/>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5F3A92-BB52-451C-B554-454E764E649A}" type="datetime1">
              <a:rPr lang="en-US" smtClean="0"/>
              <a:t>3/19/2020</a:t>
            </a:fld>
            <a:endParaRPr lang="en-US"/>
          </a:p>
        </p:txBody>
      </p:sp>
      <p:sp>
        <p:nvSpPr>
          <p:cNvPr id="5" name="Footer Placeholder 4"/>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6" name="Slide Number Placeholder 5"/>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85315330"/>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77960E-B050-415F-AC1E-70C8C05310C8}" type="datetime1">
              <a:rPr lang="en-US" smtClean="0"/>
              <a:t>3/19/2020</a:t>
            </a:fld>
            <a:endParaRPr lang="en-US"/>
          </a:p>
        </p:txBody>
      </p:sp>
      <p:sp>
        <p:nvSpPr>
          <p:cNvPr id="5" name="Footer Placeholder 4"/>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6" name="Slide Number Placeholder 5"/>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1654836414"/>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30E51-058F-42A2-B042-A9D91E155285}" type="datetime1">
              <a:rPr lang="en-US" smtClean="0"/>
              <a:t>3/19/2020</a:t>
            </a:fld>
            <a:endParaRPr lang="en-US"/>
          </a:p>
        </p:txBody>
      </p:sp>
      <p:sp>
        <p:nvSpPr>
          <p:cNvPr id="5" name="Footer Placeholder 4"/>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6" name="Slide Number Placeholder 5"/>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1857529054"/>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9ECEAB-2B4D-42A1-88B9-3FF8BCB9770A}" type="datetime1">
              <a:rPr lang="en-US" smtClean="0"/>
              <a:t>3/19/2020</a:t>
            </a:fld>
            <a:endParaRPr lang="en-US"/>
          </a:p>
        </p:txBody>
      </p:sp>
      <p:sp>
        <p:nvSpPr>
          <p:cNvPr id="5" name="Footer Placeholder 4"/>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6" name="Slide Number Placeholder 5"/>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2565780010"/>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8622A8-952F-42BF-96AE-5F32E6B66A34}" type="datetime1">
              <a:rPr lang="en-US" smtClean="0"/>
              <a:t>3/19/2020</a:t>
            </a:fld>
            <a:endParaRPr lang="en-US"/>
          </a:p>
        </p:txBody>
      </p:sp>
      <p:sp>
        <p:nvSpPr>
          <p:cNvPr id="6" name="Footer Placeholder 5"/>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7" name="Slide Number Placeholder 6"/>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34401770"/>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361E5-D185-45A7-BAB0-56BA10DD5EA3}" type="datetime1">
              <a:rPr lang="en-US" smtClean="0"/>
              <a:t>3/19/2020</a:t>
            </a:fld>
            <a:endParaRPr lang="en-US"/>
          </a:p>
        </p:txBody>
      </p:sp>
      <p:sp>
        <p:nvSpPr>
          <p:cNvPr id="8" name="Footer Placeholder 7"/>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9" name="Slide Number Placeholder 8"/>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2798172923"/>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76169D-8B57-4BD7-8645-B06CF8222250}" type="datetime1">
              <a:rPr lang="en-US" smtClean="0"/>
              <a:t>3/19/2020</a:t>
            </a:fld>
            <a:endParaRPr lang="en-US"/>
          </a:p>
        </p:txBody>
      </p:sp>
      <p:sp>
        <p:nvSpPr>
          <p:cNvPr id="4" name="Footer Placeholder 3"/>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5" name="Slide Number Placeholder 4"/>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1512140394"/>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BBF5C5-214D-4165-8FCC-86917D75D595}" type="datetime1">
              <a:rPr lang="en-US" smtClean="0"/>
              <a:t>3/19/2020</a:t>
            </a:fld>
            <a:endParaRPr lang="en-US"/>
          </a:p>
        </p:txBody>
      </p:sp>
      <p:sp>
        <p:nvSpPr>
          <p:cNvPr id="3" name="Footer Placeholder 2"/>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4" name="Slide Number Placeholder 3"/>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2171778462"/>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BCC316-4EA9-45CC-A690-3E9524580126}" type="datetime1">
              <a:rPr lang="en-US" smtClean="0"/>
              <a:t>3/19/2020</a:t>
            </a:fld>
            <a:endParaRPr lang="en-US"/>
          </a:p>
        </p:txBody>
      </p:sp>
      <p:sp>
        <p:nvSpPr>
          <p:cNvPr id="6" name="Footer Placeholder 5"/>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7" name="Slide Number Placeholder 6"/>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1037027284"/>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B76F241-5F90-493B-8C0C-9B5B4F4971EC}" type="datetime1">
              <a:rPr lang="en-US" smtClean="0"/>
              <a:t>3/19/2020</a:t>
            </a:fld>
            <a:endParaRPr lang="en-US"/>
          </a:p>
        </p:txBody>
      </p:sp>
      <p:sp>
        <p:nvSpPr>
          <p:cNvPr id="6" name="Footer Placeholder 5"/>
          <p:cNvSpPr>
            <a:spLocks noGrp="1"/>
          </p:cNvSpPr>
          <p:nvPr>
            <p:ph type="ftr" sz="quarter" idx="11"/>
          </p:nvPr>
        </p:nvSpPr>
        <p:spPr/>
        <p:txBody>
          <a:bodyPr/>
          <a:lstStyle/>
          <a:p>
            <a:r>
              <a:rPr lang="en-US"/>
              <a:t>Content source: CDC/National Center for Immunization and Respiratory Diseases (NCIRD), Division of Viral Diseases</a:t>
            </a:r>
          </a:p>
        </p:txBody>
      </p:sp>
      <p:sp>
        <p:nvSpPr>
          <p:cNvPr id="7" name="Slide Number Placeholder 6"/>
          <p:cNvSpPr>
            <a:spLocks noGrp="1"/>
          </p:cNvSpPr>
          <p:nvPr>
            <p:ph type="sldNum" sz="quarter" idx="12"/>
          </p:nvPr>
        </p:nvSpPr>
        <p:spPr/>
        <p:txBody>
          <a:bodyPr/>
          <a:lstStyle/>
          <a:p>
            <a:fld id="{0E6A1F31-78C9-44C6-949E-C182AA063A94}" type="slidenum">
              <a:rPr lang="en-US" smtClean="0"/>
              <a:t>‹#›</a:t>
            </a:fld>
            <a:endParaRPr lang="en-US"/>
          </a:p>
        </p:txBody>
      </p:sp>
    </p:spTree>
    <p:extLst>
      <p:ext uri="{BB962C8B-B14F-4D97-AF65-F5344CB8AC3E}">
        <p14:creationId xmlns:p14="http://schemas.microsoft.com/office/powerpoint/2010/main" val="2037106114"/>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86F28-6E23-49F8-B04C-D5EACB171649}" type="datetime1">
              <a:rPr lang="en-US" smtClean="0"/>
              <a:t>3/19/2020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Content source: CDC/National Center for Immunization and Respiratory Diseases (NCIRD), Division of Viral Diseases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A1F31-78C9-44C6-949E-C182AA063A94}" type="slidenum">
              <a:rPr lang="en-US" smtClean="0"/>
              <a:t>‹#›</a:t>
            </a:fld>
            <a:endParaRPr lang="en-US"/>
          </a:p>
        </p:txBody>
      </p:sp>
    </p:spTree>
    <p:extLst>
      <p:ext uri="{BB962C8B-B14F-4D97-AF65-F5344CB8AC3E}">
        <p14:creationId xmlns:p14="http://schemas.microsoft.com/office/powerpoint/2010/main" val="1068525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c.gov/coronavirus/2019-ncov/faq.html#2019-nCoV-and-animals"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pa.gov/pesticide-registration/list-n-disinfectants-use-against-sars-cov-2"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pa.gov/pesticide-registration/list-n-disinfectants-use-against-sars-cov-2"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dc.gov/coronavirus/2019-ncov/specific-groups/high-risk-complications.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dc.gov/coronavirus/2019-ncov/if-you-are-sick/steps-when-sick.html"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dc.gov/coronavirus/2019-ncov/if-you-are-sick/steps-when-sick.html"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dc.gov/coronavirus/2019-ncov/prepare/cleaning-disinfection.html"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E512B25-D1B6-4471-851E-E5FDF4DAAF38}"/>
              </a:ext>
            </a:extLst>
          </p:cNvPr>
          <p:cNvSpPr txBox="1">
            <a:spLocks/>
          </p:cNvSpPr>
          <p:nvPr/>
        </p:nvSpPr>
        <p:spPr>
          <a:xfrm>
            <a:off x="0" y="1764871"/>
            <a:ext cx="12192000" cy="1325563"/>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t>Coronavirus Disease 2019 (COVID-19)</a:t>
            </a:r>
          </a:p>
        </p:txBody>
      </p:sp>
      <p:cxnSp>
        <p:nvCxnSpPr>
          <p:cNvPr id="10" name="Straight Connector 9">
            <a:extLst>
              <a:ext uri="{FF2B5EF4-FFF2-40B4-BE49-F238E27FC236}">
                <a16:creationId xmlns:a16="http://schemas.microsoft.com/office/drawing/2014/main" id="{0AA693F0-3292-4880-A6CB-D78886763DA2}"/>
              </a:ext>
            </a:extLst>
          </p:cNvPr>
          <p:cNvCxnSpPr>
            <a:cxnSpLocks/>
          </p:cNvCxnSpPr>
          <p:nvPr/>
        </p:nvCxnSpPr>
        <p:spPr>
          <a:xfrm>
            <a:off x="598259" y="3310366"/>
            <a:ext cx="11106061" cy="0"/>
          </a:xfrm>
          <a:prstGeom prst="line">
            <a:avLst/>
          </a:prstGeom>
          <a:ln w="57150"/>
        </p:spPr>
        <p:style>
          <a:lnRef idx="1">
            <a:schemeClr val="accent5"/>
          </a:lnRef>
          <a:fillRef idx="0">
            <a:schemeClr val="accent5"/>
          </a:fillRef>
          <a:effectRef idx="0">
            <a:schemeClr val="accent5"/>
          </a:effectRef>
          <a:fontRef idx="minor">
            <a:schemeClr val="tx1"/>
          </a:fontRef>
        </p:style>
      </p:cxnSp>
      <p:pic>
        <p:nvPicPr>
          <p:cNvPr id="18434" name="Picture 2" descr="Image result for cdc logo">
            <a:extLst>
              <a:ext uri="{FF2B5EF4-FFF2-40B4-BE49-F238E27FC236}">
                <a16:creationId xmlns:a16="http://schemas.microsoft.com/office/drawing/2014/main" id="{2D9C2DE5-4CA4-48A2-A270-FDD0A890B64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33298" y="3547634"/>
            <a:ext cx="4035042" cy="257555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DB3029D4-DAE6-4A08-8B87-2C3B3191A5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45646" y="4401072"/>
            <a:ext cx="3904496" cy="868682"/>
          </a:xfrm>
          <a:prstGeom prst="rect">
            <a:avLst/>
          </a:prstGeom>
        </p:spPr>
      </p:pic>
    </p:spTree>
    <p:extLst>
      <p:ext uri="{BB962C8B-B14F-4D97-AF65-F5344CB8AC3E}">
        <p14:creationId xmlns:p14="http://schemas.microsoft.com/office/powerpoint/2010/main" val="3086622050"/>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family separated">
            <a:extLst>
              <a:ext uri="{FF2B5EF4-FFF2-40B4-BE49-F238E27FC236}">
                <a16:creationId xmlns:a16="http://schemas.microsoft.com/office/drawing/2014/main" id="{0FC53ADD-ABCE-411E-90FA-EC200F8F9C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90719"/>
            <a:ext cx="4139392" cy="41393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420138"/>
            <a:ext cx="7326541" cy="497059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1700" b="1" dirty="0">
                <a:latin typeface="Open Sans"/>
              </a:rPr>
              <a:t>Separate yourself from other people in your home, this is known as home isolation.</a:t>
            </a:r>
          </a:p>
          <a:p>
            <a:pPr lvl="0"/>
            <a:endParaRPr lang="en-US" altLang="en-US" sz="1700" b="1" dirty="0">
              <a:latin typeface="Open Sans"/>
            </a:endParaRPr>
          </a:p>
          <a:p>
            <a:pPr marL="342900" lvl="0" indent="-342900">
              <a:buFont typeface="Arial" panose="020B0604020202020204" pitchFamily="34" charset="0"/>
              <a:buChar char="•"/>
            </a:pPr>
            <a:r>
              <a:rPr lang="en-US" altLang="en-US" sz="1700" b="1" dirty="0">
                <a:latin typeface="Open Sans"/>
              </a:rPr>
              <a:t>Stay away from others: </a:t>
            </a:r>
            <a:r>
              <a:rPr lang="en-US" altLang="en-US" sz="1700" dirty="0">
                <a:latin typeface="Open Sans"/>
              </a:rPr>
              <a:t>As much as possible, you should stay in a specific “sick room” and away from other people in your home. Use a separate bathroom, if available.</a:t>
            </a:r>
          </a:p>
          <a:p>
            <a:pPr marL="342900" lvl="0" indent="-342900">
              <a:buFont typeface="Arial" panose="020B0604020202020204" pitchFamily="34" charset="0"/>
              <a:buChar char="•"/>
            </a:pPr>
            <a:r>
              <a:rPr lang="en-US" altLang="en-US" sz="1700" b="1" dirty="0">
                <a:latin typeface="Open Sans"/>
              </a:rPr>
              <a:t>Limit contact with pets &amp; animals: </a:t>
            </a:r>
            <a:r>
              <a:rPr lang="en-US" altLang="en-US" sz="1700" dirty="0">
                <a:latin typeface="Open Sans"/>
              </a:rPr>
              <a:t>You should restrict contact with pets and other animals, just like you would around other people.</a:t>
            </a:r>
          </a:p>
          <a:p>
            <a:pPr marL="800100" lvl="1" indent="-342900">
              <a:buFont typeface="Arial" panose="020B0604020202020204" pitchFamily="34" charset="0"/>
              <a:buChar char="•"/>
            </a:pPr>
            <a:r>
              <a:rPr lang="en-US" altLang="en-US" sz="1700" dirty="0">
                <a:latin typeface="Open Sans"/>
              </a:rPr>
              <a:t>Although there have not been reports of pets or other animals becoming sick with COVID-19, it is still recommended that people with the virus limit contact with animals until more information is known.</a:t>
            </a:r>
          </a:p>
          <a:p>
            <a:pPr marL="800100" lvl="1" indent="-342900">
              <a:buFont typeface="Arial" panose="020B0604020202020204" pitchFamily="34" charset="0"/>
              <a:buChar char="•"/>
            </a:pPr>
            <a:r>
              <a:rPr lang="en-US" altLang="en-US" sz="1700" dirty="0">
                <a:latin typeface="Open Sans"/>
              </a:rPr>
              <a:t>When possible, have another member of your household care for your animals while you are sick with COVID-19. If you must care for your pet or be around animals while you are sick, wash your hands before and after you interact with them. See COVID-19 and Animals for more information: </a:t>
            </a:r>
            <a:r>
              <a:rPr lang="en-US" altLang="en-US" sz="1700" dirty="0">
                <a:latin typeface="Open Sans"/>
                <a:hlinkClick r:id="rId3"/>
              </a:rPr>
              <a:t>https://www.cdc.gov/coronavirus/2019-ncov/faq.html#2019-nCoV-and-animals</a:t>
            </a:r>
            <a:r>
              <a:rPr lang="en-US" altLang="en-US" sz="1700" dirty="0">
                <a:latin typeface="Open Sans"/>
              </a:rPr>
              <a:t> </a:t>
            </a: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10</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850786085"/>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on the phone with doctor">
            <a:extLst>
              <a:ext uri="{FF2B5EF4-FFF2-40B4-BE49-F238E27FC236}">
                <a16:creationId xmlns:a16="http://schemas.microsoft.com/office/drawing/2014/main" id="{F28D6CE8-67A1-4AEF-B253-1F944787A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75479"/>
            <a:ext cx="4154632" cy="4154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490719"/>
            <a:ext cx="7326541" cy="25853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400" b="1" dirty="0">
                <a:latin typeface="Open Sans"/>
              </a:rPr>
              <a:t>Call ahead before visiting your doctor</a:t>
            </a:r>
          </a:p>
          <a:p>
            <a:pPr lvl="0"/>
            <a:endParaRPr lang="en-US" altLang="en-US" sz="2400" b="1" dirty="0">
              <a:latin typeface="Open Sans"/>
            </a:endParaRPr>
          </a:p>
          <a:p>
            <a:pPr marL="342900" lvl="0" indent="-342900">
              <a:buFont typeface="Arial" panose="020B0604020202020204" pitchFamily="34" charset="0"/>
              <a:buChar char="•"/>
            </a:pPr>
            <a:r>
              <a:rPr lang="en-US" altLang="en-US" sz="2400" b="1" dirty="0">
                <a:latin typeface="Open Sans"/>
              </a:rPr>
              <a:t>Call ahead: </a:t>
            </a:r>
            <a:r>
              <a:rPr lang="en-US" altLang="en-US" sz="2400" dirty="0">
                <a:latin typeface="Open Sans"/>
              </a:rPr>
              <a:t>If you have a medical appointment, call your doctor’s office or emergency department, and tell them you have or may have COVID-19. This will help the office protect themselves and other patients.</a:t>
            </a: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11</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4088983742"/>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man wearing a mask">
            <a:extLst>
              <a:ext uri="{FF2B5EF4-FFF2-40B4-BE49-F238E27FC236}">
                <a16:creationId xmlns:a16="http://schemas.microsoft.com/office/drawing/2014/main" id="{7ACEE68D-14F6-4415-AAE0-A61B8FC6AE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75479"/>
            <a:ext cx="4154632" cy="4154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475479"/>
            <a:ext cx="7326541" cy="443198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400" b="1" dirty="0">
                <a:latin typeface="Open Sans"/>
              </a:rPr>
              <a:t>Wear a Facemask if You are Sick</a:t>
            </a:r>
          </a:p>
          <a:p>
            <a:pPr lvl="0"/>
            <a:endParaRPr lang="en-US" altLang="en-US" sz="2400" b="1" dirty="0">
              <a:latin typeface="Open Sans"/>
            </a:endParaRPr>
          </a:p>
          <a:p>
            <a:pPr marL="342900" lvl="0" indent="-342900">
              <a:buFont typeface="Arial" panose="020B0604020202020204" pitchFamily="34" charset="0"/>
              <a:buChar char="•"/>
            </a:pPr>
            <a:r>
              <a:rPr lang="en-US" altLang="en-US" sz="2400" b="1" dirty="0">
                <a:latin typeface="Open Sans"/>
              </a:rPr>
              <a:t>If you are sick: </a:t>
            </a:r>
            <a:r>
              <a:rPr lang="en-US" altLang="en-US" sz="2400" dirty="0">
                <a:latin typeface="Open Sans"/>
              </a:rPr>
              <a:t>You should wear a facemask when you are around other people and before you enter a healthcare provider’s office.</a:t>
            </a:r>
          </a:p>
          <a:p>
            <a:pPr marL="342900" lvl="0" indent="-342900">
              <a:buFont typeface="Arial" panose="020B0604020202020204" pitchFamily="34" charset="0"/>
              <a:buChar char="•"/>
            </a:pPr>
            <a:r>
              <a:rPr lang="en-US" altLang="en-US" sz="2400" b="1" dirty="0">
                <a:latin typeface="Open Sans"/>
              </a:rPr>
              <a:t>If you are caring for others</a:t>
            </a:r>
            <a:r>
              <a:rPr lang="en-US" altLang="en-US" sz="2400" dirty="0">
                <a:latin typeface="Open Sans"/>
              </a:rPr>
              <a:t>: If the person who is sick is not able to wear a facemask (for example, because it causes trouble breathing), then people who live in the home should stay in a different room. When caregivers enter the room of the sick person, they should wear a facemask. Visitors, other than caregivers, are not recommended.</a:t>
            </a: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12</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712188989"/>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woman covering their mouth when coughing">
            <a:extLst>
              <a:ext uri="{FF2B5EF4-FFF2-40B4-BE49-F238E27FC236}">
                <a16:creationId xmlns:a16="http://schemas.microsoft.com/office/drawing/2014/main" id="{1C096153-E917-489D-ACBF-3175D20F5E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399009"/>
            <a:ext cx="4154632" cy="4154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399009"/>
            <a:ext cx="6595021" cy="406265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400" b="1" dirty="0">
                <a:solidFill>
                  <a:srgbClr val="000000"/>
                </a:solidFill>
                <a:latin typeface="Open Sans"/>
              </a:rPr>
              <a:t>Cover Coughs and Sneezes</a:t>
            </a:r>
          </a:p>
          <a:p>
            <a:pPr lvl="0"/>
            <a:endParaRPr lang="en-US" altLang="en-US" sz="2400" b="1" dirty="0">
              <a:solidFill>
                <a:srgbClr val="000000"/>
              </a:solidFill>
              <a:latin typeface="Open Sans"/>
            </a:endParaRPr>
          </a:p>
          <a:p>
            <a:pPr marL="280988" lvl="0" indent="-280988">
              <a:buFont typeface="Arial" panose="020B0604020202020204" pitchFamily="34" charset="0"/>
              <a:buChar char="•"/>
            </a:pPr>
            <a:r>
              <a:rPr lang="en-US" altLang="en-US" sz="2400" b="1" dirty="0">
                <a:solidFill>
                  <a:srgbClr val="000000"/>
                </a:solidFill>
                <a:latin typeface="Open Sans"/>
              </a:rPr>
              <a:t>Cover: </a:t>
            </a:r>
            <a:r>
              <a:rPr lang="en-US" altLang="en-US" sz="2400" dirty="0">
                <a:solidFill>
                  <a:srgbClr val="000000"/>
                </a:solidFill>
                <a:latin typeface="Open Sans"/>
              </a:rPr>
              <a:t>Cover your mouth and nose with a tissue when you cough or sneeze.</a:t>
            </a:r>
          </a:p>
          <a:p>
            <a:pPr marL="280988" lvl="0" indent="-280988">
              <a:buFont typeface="Arial" panose="020B0604020202020204" pitchFamily="34" charset="0"/>
              <a:buChar char="•"/>
            </a:pPr>
            <a:r>
              <a:rPr lang="en-US" altLang="en-US" sz="2400" b="1" dirty="0">
                <a:solidFill>
                  <a:srgbClr val="000000"/>
                </a:solidFill>
                <a:latin typeface="Open Sans"/>
              </a:rPr>
              <a:t>Dispose: </a:t>
            </a:r>
            <a:r>
              <a:rPr lang="en-US" altLang="en-US" sz="2400" dirty="0">
                <a:solidFill>
                  <a:srgbClr val="000000"/>
                </a:solidFill>
                <a:latin typeface="Open Sans"/>
              </a:rPr>
              <a:t>Throw used tissues in a lined trash can.</a:t>
            </a:r>
          </a:p>
          <a:p>
            <a:pPr marL="280988" lvl="0" indent="-280988">
              <a:buFont typeface="Arial" panose="020B0604020202020204" pitchFamily="34" charset="0"/>
              <a:buChar char="•"/>
            </a:pPr>
            <a:r>
              <a:rPr lang="en-US" altLang="en-US" sz="2400" b="1" dirty="0">
                <a:solidFill>
                  <a:srgbClr val="000000"/>
                </a:solidFill>
                <a:latin typeface="Open Sans"/>
              </a:rPr>
              <a:t>Wash hands: </a:t>
            </a:r>
            <a:r>
              <a:rPr lang="en-US" altLang="en-US" sz="2400" dirty="0">
                <a:solidFill>
                  <a:srgbClr val="000000"/>
                </a:solidFill>
                <a:latin typeface="Open Sans"/>
              </a:rPr>
              <a:t>Immediately wash your hands with soap and water for at least 20 seconds. If soap and water are not available, clean your hands with an alcohol-based hand sanitizer that contains at least 60% alcohol.</a:t>
            </a:r>
            <a:endParaRPr kumimoji="0" lang="en-US" altLang="en-US" sz="240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13</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4165095377"/>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llustration: washing hands with soap and water">
            <a:extLst>
              <a:ext uri="{FF2B5EF4-FFF2-40B4-BE49-F238E27FC236}">
                <a16:creationId xmlns:a16="http://schemas.microsoft.com/office/drawing/2014/main" id="{FA29F5C4-B066-4F6C-A860-CB8F75CB2C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35180"/>
            <a:ext cx="4154632" cy="4154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496736"/>
            <a:ext cx="7356230" cy="43088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b="1" dirty="0">
                <a:solidFill>
                  <a:srgbClr val="000000"/>
                </a:solidFill>
                <a:latin typeface="Open Sans"/>
              </a:rPr>
              <a:t>Clean your hands often</a:t>
            </a:r>
          </a:p>
          <a:p>
            <a:pPr lvl="0"/>
            <a:endParaRPr lang="en-US" altLang="en-US" sz="2000" b="1" dirty="0">
              <a:solidFill>
                <a:srgbClr val="000000"/>
              </a:solidFill>
              <a:latin typeface="Open Sans"/>
            </a:endParaRPr>
          </a:p>
          <a:p>
            <a:pPr marL="280988" lvl="0" indent="-280988">
              <a:buFont typeface="Arial" panose="020B0604020202020204" pitchFamily="34" charset="0"/>
              <a:buChar char="•"/>
            </a:pPr>
            <a:r>
              <a:rPr lang="en-US" altLang="en-US" sz="2000" b="1" dirty="0">
                <a:solidFill>
                  <a:srgbClr val="000000"/>
                </a:solidFill>
                <a:latin typeface="Open Sans"/>
              </a:rPr>
              <a:t>Wash hands: </a:t>
            </a:r>
            <a:r>
              <a:rPr lang="en-US" altLang="en-US" sz="2000" dirty="0">
                <a:solidFill>
                  <a:srgbClr val="000000"/>
                </a:solidFill>
                <a:latin typeface="Open Sans"/>
              </a:rPr>
              <a:t>Wash your hands often with soap and water for at least 20 seconds. This is especially important after blowing your nose, coughing, or sneezing; going to the bathroom; and before eating or preparing food.</a:t>
            </a:r>
          </a:p>
          <a:p>
            <a:pPr marL="280988" lvl="0" indent="-280988">
              <a:buFont typeface="Arial" panose="020B0604020202020204" pitchFamily="34" charset="0"/>
              <a:buChar char="•"/>
            </a:pPr>
            <a:r>
              <a:rPr lang="en-US" altLang="en-US" sz="2000" b="1" dirty="0">
                <a:solidFill>
                  <a:srgbClr val="000000"/>
                </a:solidFill>
                <a:latin typeface="Open Sans"/>
              </a:rPr>
              <a:t>Hand sanitizer: </a:t>
            </a:r>
            <a:r>
              <a:rPr lang="en-US" altLang="en-US" sz="2000" dirty="0">
                <a:solidFill>
                  <a:srgbClr val="000000"/>
                </a:solidFill>
                <a:latin typeface="Open Sans"/>
              </a:rPr>
              <a:t>If soap and water are not available, use an alcohol-based hand sanitizer with at least 60% alcohol, covering all surfaces of your hands and rubbing them together until they feel dry.</a:t>
            </a:r>
          </a:p>
          <a:p>
            <a:pPr marL="280988" lvl="0" indent="-280988">
              <a:buFont typeface="Arial" panose="020B0604020202020204" pitchFamily="34" charset="0"/>
              <a:buChar char="•"/>
            </a:pPr>
            <a:r>
              <a:rPr lang="en-US" altLang="en-US" sz="2000" b="1" dirty="0">
                <a:solidFill>
                  <a:srgbClr val="000000"/>
                </a:solidFill>
                <a:latin typeface="Open Sans"/>
              </a:rPr>
              <a:t>Soap and water: </a:t>
            </a:r>
            <a:r>
              <a:rPr lang="en-US" altLang="en-US" sz="2000" dirty="0">
                <a:solidFill>
                  <a:srgbClr val="000000"/>
                </a:solidFill>
                <a:latin typeface="Open Sans"/>
              </a:rPr>
              <a:t>Soap and water are the best option, especially if hands are visibly dirty.</a:t>
            </a:r>
          </a:p>
          <a:p>
            <a:pPr marL="280988" lvl="0" indent="-280988">
              <a:buFont typeface="Arial" panose="020B0604020202020204" pitchFamily="34" charset="0"/>
              <a:buChar char="•"/>
            </a:pPr>
            <a:r>
              <a:rPr lang="en-US" altLang="en-US" sz="2000" b="1" dirty="0">
                <a:solidFill>
                  <a:srgbClr val="000000"/>
                </a:solidFill>
                <a:latin typeface="Open Sans"/>
              </a:rPr>
              <a:t>Avoid touching: </a:t>
            </a:r>
            <a:r>
              <a:rPr lang="en-US" altLang="en-US" sz="2000" dirty="0">
                <a:solidFill>
                  <a:srgbClr val="000000"/>
                </a:solidFill>
                <a:latin typeface="Open Sans"/>
              </a:rPr>
              <a:t>Avoid touching your eyes, nose, and mouth with unwashed hands.</a:t>
            </a:r>
            <a:endParaRPr kumimoji="0" lang="en-US" altLang="en-US" sz="2000" b="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14</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024424577"/>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don't share">
            <a:extLst>
              <a:ext uri="{FF2B5EF4-FFF2-40B4-BE49-F238E27FC236}">
                <a16:creationId xmlns:a16="http://schemas.microsoft.com/office/drawing/2014/main" id="{0A70EC9E-3F8E-49A8-9EC4-8886EB3EF8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35180"/>
            <a:ext cx="4154632" cy="4154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435180"/>
            <a:ext cx="7356230" cy="29546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400" b="1" dirty="0">
                <a:solidFill>
                  <a:srgbClr val="000000"/>
                </a:solidFill>
                <a:latin typeface="Open Sans"/>
              </a:rPr>
              <a:t>Avoid Sharing Personal Household Items</a:t>
            </a:r>
          </a:p>
          <a:p>
            <a:pPr lvl="0"/>
            <a:endParaRPr lang="en-US" altLang="en-US" sz="2400" b="1" dirty="0">
              <a:solidFill>
                <a:srgbClr val="000000"/>
              </a:solidFill>
              <a:latin typeface="Open Sans"/>
            </a:endParaRPr>
          </a:p>
          <a:p>
            <a:pPr marL="280988" lvl="0" indent="-280988">
              <a:buFont typeface="Arial" panose="020B0604020202020204" pitchFamily="34" charset="0"/>
              <a:buChar char="•"/>
            </a:pPr>
            <a:r>
              <a:rPr lang="en-US" altLang="en-US" sz="2400" b="1" dirty="0">
                <a:solidFill>
                  <a:srgbClr val="000000"/>
                </a:solidFill>
                <a:latin typeface="Open Sans"/>
              </a:rPr>
              <a:t>Do not share: </a:t>
            </a:r>
            <a:r>
              <a:rPr lang="en-US" altLang="en-US" sz="2400" dirty="0">
                <a:solidFill>
                  <a:srgbClr val="000000"/>
                </a:solidFill>
                <a:latin typeface="Open Sans"/>
              </a:rPr>
              <a:t>Do not share dishes, drinking glasses, cups, eating utensils, towels, or bedding with other people in your home.</a:t>
            </a:r>
          </a:p>
          <a:p>
            <a:pPr marL="280988" lvl="0" indent="-280988">
              <a:buFont typeface="Arial" panose="020B0604020202020204" pitchFamily="34" charset="0"/>
              <a:buChar char="•"/>
            </a:pPr>
            <a:r>
              <a:rPr lang="en-US" altLang="en-US" sz="2400" b="1" dirty="0">
                <a:solidFill>
                  <a:srgbClr val="000000"/>
                </a:solidFill>
                <a:latin typeface="Open Sans"/>
              </a:rPr>
              <a:t>Wash thoroughly after use: </a:t>
            </a:r>
            <a:r>
              <a:rPr lang="en-US" altLang="en-US" sz="2400" dirty="0">
                <a:solidFill>
                  <a:srgbClr val="000000"/>
                </a:solidFill>
                <a:latin typeface="Open Sans"/>
              </a:rPr>
              <a:t>After using these items, wash them thoroughly with soap and water or put in the dishwasher.</a:t>
            </a:r>
            <a:endParaRPr kumimoji="0" lang="en-US" altLang="en-US" sz="240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15</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592786077"/>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leaning a counter">
            <a:extLst>
              <a:ext uri="{FF2B5EF4-FFF2-40B4-BE49-F238E27FC236}">
                <a16:creationId xmlns:a16="http://schemas.microsoft.com/office/drawing/2014/main" id="{DA30C3C4-6E45-43F9-9C52-16F4443D5C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44999"/>
            <a:ext cx="4139392" cy="41393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444999"/>
            <a:ext cx="7326541" cy="480131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1300" b="1" dirty="0">
                <a:solidFill>
                  <a:srgbClr val="000000"/>
                </a:solidFill>
                <a:latin typeface="Open Sans"/>
              </a:rPr>
              <a:t>Clean all “high-touch” surfaces everyday. </a:t>
            </a:r>
            <a:r>
              <a:rPr lang="en-US" altLang="en-US" sz="1300" dirty="0">
                <a:solidFill>
                  <a:srgbClr val="000000"/>
                </a:solidFill>
                <a:latin typeface="Open Sans"/>
              </a:rPr>
              <a:t>Clean high-touch surfaces in your isolation area (“sick room” and bathroom) every day; let a caregiver clean and disinfect high-touch surfaces in other areas of the home.</a:t>
            </a:r>
          </a:p>
          <a:p>
            <a:pPr lvl="0"/>
            <a:endParaRPr lang="en-US" altLang="en-US" sz="1300" b="1" dirty="0">
              <a:solidFill>
                <a:srgbClr val="000000"/>
              </a:solidFill>
              <a:latin typeface="Open Sans"/>
            </a:endParaRPr>
          </a:p>
          <a:p>
            <a:pPr marL="280988" lvl="0" indent="-280988">
              <a:buFont typeface="Arial" panose="020B0604020202020204" pitchFamily="34" charset="0"/>
              <a:buChar char="•"/>
            </a:pPr>
            <a:r>
              <a:rPr lang="en-US" altLang="en-US" sz="1300" b="1" dirty="0">
                <a:solidFill>
                  <a:srgbClr val="000000"/>
                </a:solidFill>
                <a:latin typeface="Open Sans"/>
              </a:rPr>
              <a:t>Clean and disinfect: </a:t>
            </a:r>
            <a:r>
              <a:rPr lang="en-US" altLang="en-US" sz="1300" dirty="0">
                <a:solidFill>
                  <a:srgbClr val="000000"/>
                </a:solidFill>
                <a:latin typeface="Open Sans"/>
              </a:rPr>
              <a:t>Routinely clean high-touch surfaces in your “sick room” and bathroom. Let someone else clean and disinfect surfaces in common areas, but not your bedroom and bathroom.</a:t>
            </a:r>
          </a:p>
          <a:p>
            <a:pPr marL="738188" lvl="1" indent="-280988">
              <a:buFont typeface="Arial" panose="020B0604020202020204" pitchFamily="34" charset="0"/>
              <a:buChar char="•"/>
            </a:pPr>
            <a:r>
              <a:rPr lang="en-US" altLang="en-US" sz="1300" dirty="0">
                <a:solidFill>
                  <a:srgbClr val="000000"/>
                </a:solidFill>
                <a:latin typeface="Open Sans"/>
              </a:rPr>
              <a:t>If a caregiver or other person needs to clean and disinfect a sick person’s bedroom or bathroom, they should do so on an as-needed basis. The caregiver/other person should wear a mask and wait as long as possible after the sick person has used the bathroom.</a:t>
            </a:r>
          </a:p>
          <a:p>
            <a:pPr lvl="0"/>
            <a:endParaRPr lang="en-US" altLang="en-US" sz="1300" dirty="0">
              <a:solidFill>
                <a:srgbClr val="000000"/>
              </a:solidFill>
              <a:latin typeface="Open Sans"/>
            </a:endParaRPr>
          </a:p>
          <a:p>
            <a:pPr lvl="0"/>
            <a:r>
              <a:rPr lang="en-US" altLang="en-US" sz="1300" dirty="0">
                <a:solidFill>
                  <a:srgbClr val="000000"/>
                </a:solidFill>
                <a:latin typeface="Open Sans"/>
              </a:rPr>
              <a:t>High-touch surfaces include phones, remote controls, counters, tabletops, doorknobs, bathroom fixtures, toilets, keyboards, tablets, and bedside tables.</a:t>
            </a:r>
          </a:p>
          <a:p>
            <a:pPr marL="280988" lvl="0" indent="-280988">
              <a:buFont typeface="Arial" panose="020B0604020202020204" pitchFamily="34" charset="0"/>
              <a:buChar char="•"/>
            </a:pPr>
            <a:endParaRPr lang="en-US" altLang="en-US" sz="1300" b="1" dirty="0">
              <a:solidFill>
                <a:srgbClr val="000000"/>
              </a:solidFill>
              <a:latin typeface="Open Sans"/>
            </a:endParaRPr>
          </a:p>
          <a:p>
            <a:pPr marL="280988" lvl="0" indent="-280988">
              <a:buFont typeface="Arial" panose="020B0604020202020204" pitchFamily="34" charset="0"/>
              <a:buChar char="•"/>
            </a:pPr>
            <a:r>
              <a:rPr lang="en-US" altLang="en-US" sz="1300" b="1" dirty="0">
                <a:solidFill>
                  <a:srgbClr val="000000"/>
                </a:solidFill>
                <a:latin typeface="Open Sans"/>
              </a:rPr>
              <a:t>Clean and disinfect areas that may have blood, stool, or body fluids on them.</a:t>
            </a:r>
          </a:p>
          <a:p>
            <a:pPr marL="280988" lvl="0" indent="-280988">
              <a:buFont typeface="Arial" panose="020B0604020202020204" pitchFamily="34" charset="0"/>
              <a:buChar char="•"/>
            </a:pPr>
            <a:r>
              <a:rPr lang="en-US" altLang="en-US" sz="1300" b="1" dirty="0">
                <a:solidFill>
                  <a:srgbClr val="000000"/>
                </a:solidFill>
                <a:latin typeface="Open Sans"/>
              </a:rPr>
              <a:t>Household cleaners and disinfectants: </a:t>
            </a:r>
            <a:r>
              <a:rPr lang="en-US" altLang="en-US" sz="1300" dirty="0">
                <a:solidFill>
                  <a:srgbClr val="000000"/>
                </a:solidFill>
                <a:latin typeface="Open Sans"/>
              </a:rPr>
              <a:t>Clean the area or item with soap and water or another detergent if it is dirty. Then, use a household disinfectant.</a:t>
            </a:r>
          </a:p>
          <a:p>
            <a:pPr marL="800100" lvl="1" indent="-342900">
              <a:buFontTx/>
              <a:buChar char="‒"/>
            </a:pPr>
            <a:r>
              <a:rPr lang="en-US" altLang="en-US" sz="1300" dirty="0">
                <a:solidFill>
                  <a:srgbClr val="000000"/>
                </a:solidFill>
                <a:latin typeface="Open Sans"/>
              </a:rPr>
              <a:t>Be sure to follow the instructions on the label to ensure safe and effective use of the product. Many products recommend keeping the surface wet for several minutes to ensure germs are killed. Many also recommend precautions such as wearing gloves and making sure you have good ventilation during use of the product.</a:t>
            </a:r>
          </a:p>
          <a:p>
            <a:pPr marL="800100" lvl="1" indent="-342900">
              <a:buFontTx/>
              <a:buChar char="‒"/>
            </a:pPr>
            <a:r>
              <a:rPr lang="en-US" altLang="en-US" sz="1300" dirty="0">
                <a:solidFill>
                  <a:srgbClr val="000000"/>
                </a:solidFill>
                <a:latin typeface="Open Sans"/>
              </a:rPr>
              <a:t>Most EPA-registered household disinfectants should be effective. A full list of disinfectants can be found here: </a:t>
            </a:r>
            <a:r>
              <a:rPr lang="en-US" altLang="en-US" sz="1300" dirty="0">
                <a:solidFill>
                  <a:srgbClr val="000000"/>
                </a:solidFill>
                <a:latin typeface="Open Sans"/>
                <a:hlinkClick r:id="rId3"/>
              </a:rPr>
              <a:t>https://www.epa.gov/pesticide-registration/list-n-disinfectants-use-against-sars-cov-2</a:t>
            </a:r>
            <a:r>
              <a:rPr lang="en-US" altLang="en-US" sz="1300" dirty="0">
                <a:solidFill>
                  <a:srgbClr val="000000"/>
                </a:solidFill>
                <a:latin typeface="Open Sans"/>
              </a:rPr>
              <a:t> </a:t>
            </a:r>
            <a:endParaRPr kumimoji="0" lang="en-US" altLang="en-US" sz="130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16</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910088153"/>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leaning a counter">
            <a:extLst>
              <a:ext uri="{FF2B5EF4-FFF2-40B4-BE49-F238E27FC236}">
                <a16:creationId xmlns:a16="http://schemas.microsoft.com/office/drawing/2014/main" id="{DA30C3C4-6E45-43F9-9C52-16F4443D5C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44999"/>
            <a:ext cx="4139392" cy="41393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444999"/>
            <a:ext cx="7326541" cy="480131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1300" b="1" dirty="0">
                <a:solidFill>
                  <a:srgbClr val="000000"/>
                </a:solidFill>
                <a:latin typeface="Open Sans"/>
              </a:rPr>
              <a:t>Clean all “high-touch” surfaces everyday. </a:t>
            </a:r>
            <a:r>
              <a:rPr lang="en-US" altLang="en-US" sz="1300" dirty="0">
                <a:solidFill>
                  <a:srgbClr val="000000"/>
                </a:solidFill>
                <a:latin typeface="Open Sans"/>
              </a:rPr>
              <a:t>Clean high-touch surfaces in your isolation area (“sick room” and bathroom) every day; let a caregiver clean and disinfect high-touch surfaces in other areas of the home.</a:t>
            </a:r>
          </a:p>
          <a:p>
            <a:pPr lvl="0"/>
            <a:endParaRPr lang="en-US" altLang="en-US" sz="1300" b="1" dirty="0">
              <a:solidFill>
                <a:srgbClr val="000000"/>
              </a:solidFill>
              <a:latin typeface="Open Sans"/>
            </a:endParaRPr>
          </a:p>
          <a:p>
            <a:pPr marL="280988" lvl="0" indent="-280988">
              <a:buFont typeface="Arial" panose="020B0604020202020204" pitchFamily="34" charset="0"/>
              <a:buChar char="•"/>
            </a:pPr>
            <a:r>
              <a:rPr lang="en-US" altLang="en-US" sz="1300" b="1" dirty="0">
                <a:solidFill>
                  <a:srgbClr val="000000"/>
                </a:solidFill>
                <a:latin typeface="Open Sans"/>
              </a:rPr>
              <a:t>Clean and disinfect: </a:t>
            </a:r>
            <a:r>
              <a:rPr lang="en-US" altLang="en-US" sz="1300" dirty="0">
                <a:solidFill>
                  <a:srgbClr val="000000"/>
                </a:solidFill>
                <a:latin typeface="Open Sans"/>
              </a:rPr>
              <a:t>Routinely clean high-touch surfaces in your “sick room” and bathroom. Let someone else clean and disinfect surfaces in common areas, but not your bedroom and bathroom.</a:t>
            </a:r>
          </a:p>
          <a:p>
            <a:pPr marL="738188" lvl="1" indent="-280988">
              <a:buFont typeface="Arial" panose="020B0604020202020204" pitchFamily="34" charset="0"/>
              <a:buChar char="•"/>
            </a:pPr>
            <a:r>
              <a:rPr lang="en-US" altLang="en-US" sz="1300" dirty="0">
                <a:solidFill>
                  <a:srgbClr val="000000"/>
                </a:solidFill>
                <a:latin typeface="Open Sans"/>
              </a:rPr>
              <a:t>If a caregiver or other person needs to clean and disinfect a sick person’s bedroom or bathroom, they should do so on an as-needed basis. The caregiver/other person should wear a mask and wait as long as possible after the sick person has used the bathroom.</a:t>
            </a:r>
          </a:p>
          <a:p>
            <a:pPr lvl="0"/>
            <a:endParaRPr lang="en-US" altLang="en-US" sz="1300" dirty="0">
              <a:solidFill>
                <a:srgbClr val="000000"/>
              </a:solidFill>
              <a:latin typeface="Open Sans"/>
            </a:endParaRPr>
          </a:p>
          <a:p>
            <a:pPr lvl="0"/>
            <a:r>
              <a:rPr lang="en-US" altLang="en-US" sz="1300" dirty="0">
                <a:solidFill>
                  <a:srgbClr val="000000"/>
                </a:solidFill>
                <a:latin typeface="Open Sans"/>
              </a:rPr>
              <a:t>High-touch surfaces include phones, remote controls, counters, tabletops, doorknobs, bathroom fixtures, toilets, keyboards, tablets, and bedside tables.</a:t>
            </a:r>
          </a:p>
          <a:p>
            <a:pPr marL="280988" lvl="0" indent="-280988">
              <a:buFont typeface="Arial" panose="020B0604020202020204" pitchFamily="34" charset="0"/>
              <a:buChar char="•"/>
            </a:pPr>
            <a:endParaRPr lang="en-US" altLang="en-US" sz="1300" b="1" dirty="0">
              <a:solidFill>
                <a:srgbClr val="000000"/>
              </a:solidFill>
              <a:latin typeface="Open Sans"/>
            </a:endParaRPr>
          </a:p>
          <a:p>
            <a:pPr marL="280988" lvl="0" indent="-280988">
              <a:buFont typeface="Arial" panose="020B0604020202020204" pitchFamily="34" charset="0"/>
              <a:buChar char="•"/>
            </a:pPr>
            <a:r>
              <a:rPr lang="en-US" altLang="en-US" sz="1300" b="1" dirty="0">
                <a:solidFill>
                  <a:srgbClr val="000000"/>
                </a:solidFill>
                <a:latin typeface="Open Sans"/>
              </a:rPr>
              <a:t>Clean and disinfect areas that may have blood, stool, or body fluids on them.</a:t>
            </a:r>
          </a:p>
          <a:p>
            <a:pPr marL="280988" lvl="0" indent="-280988">
              <a:buFont typeface="Arial" panose="020B0604020202020204" pitchFamily="34" charset="0"/>
              <a:buChar char="•"/>
            </a:pPr>
            <a:r>
              <a:rPr lang="en-US" altLang="en-US" sz="1300" b="1" dirty="0">
                <a:solidFill>
                  <a:srgbClr val="000000"/>
                </a:solidFill>
                <a:latin typeface="Open Sans"/>
              </a:rPr>
              <a:t>Household cleaners and disinfectants: </a:t>
            </a:r>
            <a:r>
              <a:rPr lang="en-US" altLang="en-US" sz="1300" dirty="0">
                <a:solidFill>
                  <a:srgbClr val="000000"/>
                </a:solidFill>
                <a:latin typeface="Open Sans"/>
              </a:rPr>
              <a:t>Clean the area or item with soap and water or another detergent if it is dirty. Then, use a household disinfectant.</a:t>
            </a:r>
          </a:p>
          <a:p>
            <a:pPr marL="800100" lvl="1" indent="-342900">
              <a:buFontTx/>
              <a:buChar char="‒"/>
            </a:pPr>
            <a:r>
              <a:rPr lang="en-US" altLang="en-US" sz="1300" dirty="0">
                <a:solidFill>
                  <a:srgbClr val="000000"/>
                </a:solidFill>
                <a:latin typeface="Open Sans"/>
              </a:rPr>
              <a:t>Be sure to follow the instructions on the label to ensure safe and effective use of the product. Many products recommend keeping the surface wet for several minutes to ensure germs are killed. Many also recommend precautions such as wearing gloves and making sure you have good ventilation during use of the product.</a:t>
            </a:r>
          </a:p>
          <a:p>
            <a:pPr marL="800100" lvl="1" indent="-342900">
              <a:buFontTx/>
              <a:buChar char="‒"/>
            </a:pPr>
            <a:r>
              <a:rPr lang="en-US" altLang="en-US" sz="1300" dirty="0">
                <a:solidFill>
                  <a:srgbClr val="000000"/>
                </a:solidFill>
                <a:latin typeface="Open Sans"/>
              </a:rPr>
              <a:t>Most EPA-registered household disinfectants should be effective. A full list of disinfectants can be found here: </a:t>
            </a:r>
            <a:r>
              <a:rPr lang="en-US" altLang="en-US" sz="1300" dirty="0">
                <a:solidFill>
                  <a:srgbClr val="000000"/>
                </a:solidFill>
                <a:latin typeface="Open Sans"/>
                <a:hlinkClick r:id="rId3"/>
              </a:rPr>
              <a:t>https://www.epa.gov/pesticide-registration/list-n-disinfectants-use-against-sars-cov-2</a:t>
            </a:r>
            <a:r>
              <a:rPr lang="en-US" altLang="en-US" sz="1300" dirty="0">
                <a:solidFill>
                  <a:srgbClr val="000000"/>
                </a:solidFill>
                <a:latin typeface="Open Sans"/>
              </a:rPr>
              <a:t> </a:t>
            </a:r>
            <a:endParaRPr kumimoji="0" lang="en-US" altLang="en-US" sz="130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17</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418504639"/>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taking temperature">
            <a:extLst>
              <a:ext uri="{FF2B5EF4-FFF2-40B4-BE49-F238E27FC236}">
                <a16:creationId xmlns:a16="http://schemas.microsoft.com/office/drawing/2014/main" id="{60894FA3-3520-48B2-BE48-7237C63BB9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6905" y="1477020"/>
            <a:ext cx="4107371" cy="410737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347189"/>
            <a:ext cx="7326541" cy="49244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b="1" dirty="0">
                <a:solidFill>
                  <a:srgbClr val="000000"/>
                </a:solidFill>
                <a:latin typeface="Open Sans"/>
              </a:rPr>
              <a:t>Monitor your symptoms</a:t>
            </a:r>
          </a:p>
          <a:p>
            <a:pPr lvl="0"/>
            <a:endParaRPr lang="en-US" altLang="en-US" sz="2000" b="1" dirty="0">
              <a:solidFill>
                <a:srgbClr val="000000"/>
              </a:solidFill>
              <a:latin typeface="Open Sans"/>
            </a:endParaRPr>
          </a:p>
          <a:p>
            <a:pPr marL="285750" lvl="0" indent="-285750">
              <a:buFont typeface="Arial" panose="020B0604020202020204" pitchFamily="34" charset="0"/>
              <a:buChar char="•"/>
            </a:pPr>
            <a:r>
              <a:rPr lang="en-US" altLang="en-US" sz="2000" b="1" dirty="0">
                <a:solidFill>
                  <a:srgbClr val="000000"/>
                </a:solidFill>
                <a:latin typeface="Open Sans"/>
              </a:rPr>
              <a:t>Seek medical attention, but call first: </a:t>
            </a:r>
            <a:r>
              <a:rPr lang="en-US" altLang="en-US" sz="2000" dirty="0">
                <a:solidFill>
                  <a:srgbClr val="000000"/>
                </a:solidFill>
                <a:latin typeface="Open Sans"/>
              </a:rPr>
              <a:t>Seek medical care right away if your illness is worsening (for example, if you have difficulty breathing).</a:t>
            </a:r>
          </a:p>
          <a:p>
            <a:pPr marL="800100" lvl="1" indent="-342900">
              <a:buFontTx/>
              <a:buChar char="‒"/>
            </a:pPr>
            <a:r>
              <a:rPr lang="en-US" altLang="en-US" sz="2000" b="1" dirty="0">
                <a:solidFill>
                  <a:srgbClr val="000000"/>
                </a:solidFill>
                <a:latin typeface="Open Sans"/>
              </a:rPr>
              <a:t>Call your doctor before going in: </a:t>
            </a:r>
            <a:r>
              <a:rPr lang="en-US" altLang="en-US" sz="2000" dirty="0">
                <a:solidFill>
                  <a:srgbClr val="000000"/>
                </a:solidFill>
                <a:latin typeface="Open Sans"/>
              </a:rPr>
              <a:t>Before going to the doctor’s office or emergency room, call ahead and tell them your symptoms. They will tell you what to do.</a:t>
            </a:r>
          </a:p>
          <a:p>
            <a:pPr marL="285750" lvl="0" indent="-285750">
              <a:buFont typeface="Arial" panose="020B0604020202020204" pitchFamily="34" charset="0"/>
              <a:buChar char="•"/>
            </a:pPr>
            <a:r>
              <a:rPr lang="en-US" altLang="en-US" sz="2000" b="1" dirty="0">
                <a:solidFill>
                  <a:srgbClr val="000000"/>
                </a:solidFill>
                <a:latin typeface="Open Sans"/>
              </a:rPr>
              <a:t>Wear a facemask: </a:t>
            </a:r>
            <a:r>
              <a:rPr lang="en-US" altLang="en-US" sz="2000" dirty="0">
                <a:solidFill>
                  <a:srgbClr val="000000"/>
                </a:solidFill>
                <a:latin typeface="Open Sans"/>
              </a:rPr>
              <a:t>If possible, put on a facemask before you enter the building. If you can’t put on a facemask, try to keep a safe distance from other people (at least 6 feet away). This will help protect the people in the office or waiting room.</a:t>
            </a:r>
          </a:p>
          <a:p>
            <a:pPr marL="285750" lvl="0" indent="-285750">
              <a:buFont typeface="Arial" panose="020B0604020202020204" pitchFamily="34" charset="0"/>
              <a:buChar char="•"/>
            </a:pPr>
            <a:r>
              <a:rPr lang="en-US" altLang="en-US" sz="2000" b="1" dirty="0">
                <a:solidFill>
                  <a:srgbClr val="000000"/>
                </a:solidFill>
                <a:latin typeface="Open Sans"/>
              </a:rPr>
              <a:t>Follow care instructions from your healthcare provider and local health department: </a:t>
            </a:r>
            <a:r>
              <a:rPr lang="en-US" altLang="en-US" sz="2000" dirty="0">
                <a:solidFill>
                  <a:srgbClr val="000000"/>
                </a:solidFill>
                <a:latin typeface="Open Sans"/>
              </a:rPr>
              <a:t>Your local health authorities will give instructions on checking your symptoms and reporting information.</a:t>
            </a:r>
            <a:endParaRPr kumimoji="0" lang="en-US" altLang="en-US" sz="200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18</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218238059"/>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19</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
        <p:nvSpPr>
          <p:cNvPr id="8" name="Rectangle 7">
            <a:extLst>
              <a:ext uri="{FF2B5EF4-FFF2-40B4-BE49-F238E27FC236}">
                <a16:creationId xmlns:a16="http://schemas.microsoft.com/office/drawing/2014/main" id="{A65DB96B-5BDA-455C-9667-9A2F45408091}"/>
              </a:ext>
            </a:extLst>
          </p:cNvPr>
          <p:cNvSpPr/>
          <p:nvPr/>
        </p:nvSpPr>
        <p:spPr>
          <a:xfrm>
            <a:off x="486508" y="1613118"/>
            <a:ext cx="10515600" cy="1815882"/>
          </a:xfrm>
          <a:prstGeom prst="rect">
            <a:avLst/>
          </a:prstGeom>
        </p:spPr>
        <p:txBody>
          <a:bodyPr wrap="square">
            <a:spAutoFit/>
          </a:bodyPr>
          <a:lstStyle/>
          <a:p>
            <a:r>
              <a:rPr lang="en-US" sz="2800" b="1" i="0" dirty="0">
                <a:solidFill>
                  <a:srgbClr val="000000"/>
                </a:solidFill>
                <a:effectLst/>
                <a:latin typeface="Open Sans"/>
              </a:rPr>
              <a:t>Call 911 if you have a medical emergency: </a:t>
            </a:r>
            <a:r>
              <a:rPr lang="en-US" sz="2800" b="0" i="0" dirty="0">
                <a:solidFill>
                  <a:srgbClr val="000000"/>
                </a:solidFill>
                <a:effectLst/>
                <a:latin typeface="Open Sans"/>
              </a:rPr>
              <a:t>If you have a medical emergency and need to call 911, notify the operator that you have or think you might have, COVID-19. If possible, put on a facemask before medical help arrives.</a:t>
            </a:r>
            <a:endParaRPr lang="en-US" sz="2800" dirty="0"/>
          </a:p>
        </p:txBody>
      </p:sp>
      <p:sp>
        <p:nvSpPr>
          <p:cNvPr id="9" name="Rectangle 8">
            <a:extLst>
              <a:ext uri="{FF2B5EF4-FFF2-40B4-BE49-F238E27FC236}">
                <a16:creationId xmlns:a16="http://schemas.microsoft.com/office/drawing/2014/main" id="{8206849F-5086-4F83-A925-A0CDFFE380AE}"/>
              </a:ext>
            </a:extLst>
          </p:cNvPr>
          <p:cNvSpPr/>
          <p:nvPr/>
        </p:nvSpPr>
        <p:spPr>
          <a:xfrm>
            <a:off x="570590" y="3975769"/>
            <a:ext cx="10040007" cy="1446550"/>
          </a:xfrm>
          <a:prstGeom prst="rect">
            <a:avLst/>
          </a:prstGeom>
        </p:spPr>
        <p:txBody>
          <a:bodyPr wrap="square">
            <a:spAutoFit/>
          </a:bodyPr>
          <a:lstStyle/>
          <a:p>
            <a:r>
              <a:rPr lang="en-US" sz="2200" b="0" i="1" dirty="0">
                <a:solidFill>
                  <a:srgbClr val="000000"/>
                </a:solidFill>
                <a:effectLst/>
                <a:latin typeface="Open Sans"/>
              </a:rPr>
              <a:t>**In all cases, </a:t>
            </a:r>
            <a:r>
              <a:rPr lang="en-US" sz="2200" b="1" i="1" dirty="0">
                <a:solidFill>
                  <a:srgbClr val="000000"/>
                </a:solidFill>
                <a:effectLst/>
                <a:latin typeface="Open Sans"/>
              </a:rPr>
              <a:t>follow the guidance of your healthcare provider and local health department.</a:t>
            </a:r>
            <a:r>
              <a:rPr lang="en-US" sz="2200" b="0" i="1" dirty="0">
                <a:solidFill>
                  <a:srgbClr val="000000"/>
                </a:solidFill>
                <a:effectLst/>
                <a:latin typeface="Open Sans"/>
              </a:rPr>
              <a:t> The decision to stop home isolation should be made in consultation with your healthcare provider and state and local health departments. Local decisions depend on local circumstances.</a:t>
            </a:r>
            <a:endParaRPr lang="en-US" sz="2200" i="1" dirty="0"/>
          </a:p>
        </p:txBody>
      </p:sp>
    </p:spTree>
    <p:extLst>
      <p:ext uri="{BB962C8B-B14F-4D97-AF65-F5344CB8AC3E}">
        <p14:creationId xmlns:p14="http://schemas.microsoft.com/office/powerpoint/2010/main" val="1222843211"/>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4" y="49689"/>
            <a:ext cx="10720754" cy="1325563"/>
          </a:xfrm>
          <a:noFill/>
        </p:spPr>
        <p:txBody>
          <a:bodyPr/>
          <a:lstStyle/>
          <a:p>
            <a:r>
              <a:rPr lang="en-US" b="1" dirty="0"/>
              <a:t>COVID-19 -- Know How It Spreads</a:t>
            </a:r>
          </a:p>
        </p:txBody>
      </p:sp>
      <p:sp>
        <p:nvSpPr>
          <p:cNvPr id="5" name="Rectangle 10"/>
          <p:cNvSpPr>
            <a:spLocks noChangeArrowheads="1"/>
          </p:cNvSpPr>
          <p:nvPr/>
        </p:nvSpPr>
        <p:spPr bwMode="auto">
          <a:xfrm>
            <a:off x="445859" y="1435180"/>
            <a:ext cx="7356230" cy="480131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0988" marR="0" lvl="0" indent="-280988"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a:ln>
                  <a:noFill/>
                </a:ln>
                <a:solidFill>
                  <a:srgbClr val="000000"/>
                </a:solidFill>
                <a:effectLst/>
                <a:latin typeface="Open Sans"/>
              </a:rPr>
              <a:t>There is currently no vaccine to prevent coronavirus disease 2019 (COVID-19).</a:t>
            </a:r>
          </a:p>
          <a:p>
            <a:pPr marL="280988" marR="0" lvl="0" indent="-280988"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1" i="0" u="none" strike="noStrike" cap="none" normalizeH="0" baseline="0" dirty="0">
                <a:ln>
                  <a:noFill/>
                </a:ln>
                <a:solidFill>
                  <a:srgbClr val="000000"/>
                </a:solidFill>
                <a:effectLst/>
                <a:latin typeface="Open Sans"/>
              </a:rPr>
              <a:t>The best way to prevent illness is to avoid being exposed to this virus.</a:t>
            </a:r>
            <a:endParaRPr kumimoji="0" lang="en-US" altLang="en-US" sz="2400" b="0" i="0" u="none" strike="noStrike" cap="none" normalizeH="0" baseline="0" dirty="0">
              <a:ln>
                <a:noFill/>
              </a:ln>
              <a:solidFill>
                <a:srgbClr val="000000"/>
              </a:solidFill>
              <a:effectLst/>
              <a:latin typeface="Open Sans"/>
            </a:endParaRPr>
          </a:p>
          <a:p>
            <a:pPr marL="280988" marR="0" lvl="0" indent="-280988"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Open Sans"/>
              </a:rPr>
              <a:t>The virus is thought to spread mainly from person-to-person.</a:t>
            </a:r>
          </a:p>
          <a:p>
            <a:pPr marL="800100" marR="0" lvl="1" indent="-34290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Open Sans"/>
              </a:rPr>
              <a:t>Between people who are in close contact with one another (within about 6 feet).</a:t>
            </a:r>
          </a:p>
          <a:p>
            <a:pPr marL="800100" marR="0" lvl="1" indent="-34290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Open Sans"/>
              </a:rPr>
              <a:t>Through respiratory droplets produced when an infected person coughs or sneezes.</a:t>
            </a:r>
          </a:p>
          <a:p>
            <a:pPr marL="280988" marR="0" lvl="0" indent="-280988"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00"/>
                </a:solidFill>
                <a:effectLst/>
                <a:latin typeface="Open Sans"/>
              </a:rPr>
              <a:t>These droplets can land in the mouths or noses of people who are nearby or possibly be inhaled into the lungs.</a:t>
            </a: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2</a:t>
            </a:fld>
            <a:endParaRPr lang="en-US"/>
          </a:p>
        </p:txBody>
      </p:sp>
      <p:pic>
        <p:nvPicPr>
          <p:cNvPr id="1026" name="Picture 2" descr="Illustration: woman sneezing on man">
            <a:extLst>
              <a:ext uri="{FF2B5EF4-FFF2-40B4-BE49-F238E27FC236}">
                <a16:creationId xmlns:a16="http://schemas.microsoft.com/office/drawing/2014/main" id="{88D1685D-2A56-479A-BB2F-9E1081BCFF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35180"/>
            <a:ext cx="4154632" cy="4154632"/>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a:extLst>
              <a:ext uri="{FF2B5EF4-FFF2-40B4-BE49-F238E27FC236}">
                <a16:creationId xmlns:a16="http://schemas.microsoft.com/office/drawing/2014/main" id="{DFE31A2E-243F-4CEC-863A-6862A1F30786}"/>
              </a:ext>
            </a:extLst>
          </p:cNvPr>
          <p:cNvCxnSpPr/>
          <p:nvPr/>
        </p:nvCxnSpPr>
        <p:spPr>
          <a:xfrm>
            <a:off x="445859" y="1131046"/>
            <a:ext cx="7520354"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2763942184"/>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llustration: washing hands with soap and water">
            <a:extLst>
              <a:ext uri="{FF2B5EF4-FFF2-40B4-BE49-F238E27FC236}">
                <a16:creationId xmlns:a16="http://schemas.microsoft.com/office/drawing/2014/main" id="{FA29F5C4-B066-4F6C-A860-CB8F75CB2C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35180"/>
            <a:ext cx="4154632" cy="4154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Take Steps to Protect Yourself</a:t>
            </a:r>
          </a:p>
        </p:txBody>
      </p:sp>
      <p:sp>
        <p:nvSpPr>
          <p:cNvPr id="5" name="Rectangle 10"/>
          <p:cNvSpPr>
            <a:spLocks noChangeArrowheads="1"/>
          </p:cNvSpPr>
          <p:nvPr/>
        </p:nvSpPr>
        <p:spPr bwMode="auto">
          <a:xfrm>
            <a:off x="445859" y="1435180"/>
            <a:ext cx="7356230" cy="443198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400" b="1" dirty="0">
                <a:solidFill>
                  <a:srgbClr val="000000"/>
                </a:solidFill>
                <a:latin typeface="Open Sans"/>
              </a:rPr>
              <a:t>Clean your hands often</a:t>
            </a:r>
          </a:p>
          <a:p>
            <a:pPr lvl="0"/>
            <a:endParaRPr lang="en-US" altLang="en-US" sz="2400" b="1" dirty="0">
              <a:solidFill>
                <a:srgbClr val="000000"/>
              </a:solidFill>
              <a:latin typeface="Open Sans"/>
            </a:endParaRPr>
          </a:p>
          <a:p>
            <a:pPr marL="280988" lvl="0" indent="-280988">
              <a:buFont typeface="Arial" panose="020B0604020202020204" pitchFamily="34" charset="0"/>
              <a:buChar char="•"/>
            </a:pPr>
            <a:r>
              <a:rPr lang="en-US" altLang="en-US" sz="2400" dirty="0">
                <a:solidFill>
                  <a:srgbClr val="000000"/>
                </a:solidFill>
                <a:latin typeface="Open Sans"/>
              </a:rPr>
              <a:t>Wash your hands often with soap and water for at least 20 seconds especially after you have been in a public place, or after blowing your nose, coughing, or sneezing.</a:t>
            </a:r>
          </a:p>
          <a:p>
            <a:pPr marL="280988" lvl="0" indent="-280988">
              <a:buFont typeface="Arial" panose="020B0604020202020204" pitchFamily="34" charset="0"/>
              <a:buChar char="•"/>
            </a:pPr>
            <a:r>
              <a:rPr lang="en-US" altLang="en-US" sz="2400" dirty="0">
                <a:solidFill>
                  <a:srgbClr val="000000"/>
                </a:solidFill>
                <a:latin typeface="Open Sans"/>
              </a:rPr>
              <a:t>If soap and water are not readily available, use a hand sanitizer that contains at least 60% alcohol. Cover all surfaces of your hands and rub them together until they feel dry.</a:t>
            </a:r>
          </a:p>
          <a:p>
            <a:pPr marL="280988" lvl="0" indent="-280988">
              <a:buFont typeface="Arial" panose="020B0604020202020204" pitchFamily="34" charset="0"/>
              <a:buChar char="•"/>
            </a:pPr>
            <a:r>
              <a:rPr lang="en-US" altLang="en-US" sz="2400" dirty="0">
                <a:solidFill>
                  <a:srgbClr val="000000"/>
                </a:solidFill>
                <a:latin typeface="Open Sans"/>
              </a:rPr>
              <a:t>Avoid touching your eyes, nose, and mouth with unwashed hands.</a:t>
            </a:r>
            <a:endParaRPr kumimoji="0" lang="en-US" altLang="en-US" sz="2400" b="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3</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902807799"/>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llustration: Woman quarantined to her home">
            <a:extLst>
              <a:ext uri="{FF2B5EF4-FFF2-40B4-BE49-F238E27FC236}">
                <a16:creationId xmlns:a16="http://schemas.microsoft.com/office/drawing/2014/main" id="{39DE650B-E3F6-4081-98A6-4226C3E1A2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15955"/>
            <a:ext cx="4154632" cy="4154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Take Steps to Protect Yourself</a:t>
            </a:r>
          </a:p>
        </p:txBody>
      </p:sp>
      <p:sp>
        <p:nvSpPr>
          <p:cNvPr id="5" name="Rectangle 10"/>
          <p:cNvSpPr>
            <a:spLocks noChangeArrowheads="1"/>
          </p:cNvSpPr>
          <p:nvPr/>
        </p:nvSpPr>
        <p:spPr bwMode="auto">
          <a:xfrm>
            <a:off x="445859" y="1415955"/>
            <a:ext cx="6595021" cy="443198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400" b="1" dirty="0">
                <a:solidFill>
                  <a:srgbClr val="000000"/>
                </a:solidFill>
                <a:latin typeface="Open Sans"/>
              </a:rPr>
              <a:t>Avoid Close Contact</a:t>
            </a:r>
          </a:p>
          <a:p>
            <a:pPr lvl="0"/>
            <a:endParaRPr lang="en-US" altLang="en-US" sz="2400" b="1" dirty="0">
              <a:solidFill>
                <a:srgbClr val="000000"/>
              </a:solidFill>
              <a:latin typeface="Open Sans"/>
            </a:endParaRPr>
          </a:p>
          <a:p>
            <a:pPr marL="280988" lvl="0" indent="-280988">
              <a:buFont typeface="Arial" panose="020B0604020202020204" pitchFamily="34" charset="0"/>
              <a:buChar char="•"/>
            </a:pPr>
            <a:r>
              <a:rPr lang="en-US" altLang="en-US" sz="2400" dirty="0">
                <a:solidFill>
                  <a:srgbClr val="000000"/>
                </a:solidFill>
                <a:latin typeface="Open Sans"/>
              </a:rPr>
              <a:t>Avoid close contact with people who are sick</a:t>
            </a:r>
          </a:p>
          <a:p>
            <a:pPr marL="280988" lvl="0" indent="-280988">
              <a:buFont typeface="Arial" panose="020B0604020202020204" pitchFamily="34" charset="0"/>
              <a:buChar char="•"/>
            </a:pPr>
            <a:r>
              <a:rPr lang="en-US" altLang="en-US" sz="2400" dirty="0">
                <a:solidFill>
                  <a:srgbClr val="000000"/>
                </a:solidFill>
                <a:latin typeface="Open Sans"/>
              </a:rPr>
              <a:t>Put distance between yourself and other people if COVID-19 is spreading in your community. This is especially important for people who are at higher risk of getting very sick. Learn more about people who may be at higher risk: </a:t>
            </a:r>
            <a:r>
              <a:rPr lang="en-US" sz="2400" dirty="0">
                <a:hlinkClick r:id="rId3"/>
              </a:rPr>
              <a:t>https://www.cdc.gov/coronavirus/2019-ncov/specific-groups/high-risk-complications.html</a:t>
            </a:r>
            <a:endParaRPr kumimoji="0" lang="en-US" altLang="en-US" sz="2400" b="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4</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513968806"/>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an in bed">
            <a:extLst>
              <a:ext uri="{FF2B5EF4-FFF2-40B4-BE49-F238E27FC236}">
                <a16:creationId xmlns:a16="http://schemas.microsoft.com/office/drawing/2014/main" id="{AB56E9B6-1207-4352-A951-6A263FF0FC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15955"/>
            <a:ext cx="4154632" cy="4154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Take Steps to Protect Others</a:t>
            </a:r>
          </a:p>
        </p:txBody>
      </p:sp>
      <p:sp>
        <p:nvSpPr>
          <p:cNvPr id="5" name="Rectangle 10"/>
          <p:cNvSpPr>
            <a:spLocks noChangeArrowheads="1"/>
          </p:cNvSpPr>
          <p:nvPr/>
        </p:nvSpPr>
        <p:spPr bwMode="auto">
          <a:xfrm>
            <a:off x="445859" y="1415955"/>
            <a:ext cx="6595021" cy="221599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400" b="1" dirty="0">
                <a:solidFill>
                  <a:srgbClr val="000000"/>
                </a:solidFill>
                <a:latin typeface="Open Sans"/>
              </a:rPr>
              <a:t>Stay Home if You’re Sick</a:t>
            </a:r>
          </a:p>
          <a:p>
            <a:pPr lvl="0"/>
            <a:endParaRPr lang="en-US" altLang="en-US" sz="2400" b="1" dirty="0">
              <a:solidFill>
                <a:srgbClr val="000000"/>
              </a:solidFill>
              <a:latin typeface="Open Sans"/>
            </a:endParaRPr>
          </a:p>
          <a:p>
            <a:pPr marL="280988" lvl="0" indent="-280988">
              <a:buFont typeface="Arial" panose="020B0604020202020204" pitchFamily="34" charset="0"/>
              <a:buChar char="•"/>
            </a:pPr>
            <a:r>
              <a:rPr lang="en-US" altLang="en-US" sz="2400" dirty="0">
                <a:solidFill>
                  <a:srgbClr val="000000"/>
                </a:solidFill>
                <a:latin typeface="Open Sans"/>
              </a:rPr>
              <a:t>Stay home if you are sick, except to get medical care. Learn what to do if you are sick: </a:t>
            </a:r>
            <a:r>
              <a:rPr lang="en-US" sz="2400" dirty="0">
                <a:hlinkClick r:id="rId3"/>
              </a:rPr>
              <a:t>https://www.cdc.gov/coronavirus/2019-ncov/if-you-are-sick/steps-when-sick.html</a:t>
            </a:r>
            <a:endParaRPr kumimoji="0" lang="en-US" altLang="en-US" sz="2400" b="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5</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80798131"/>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woman covering their mouth when coughing">
            <a:extLst>
              <a:ext uri="{FF2B5EF4-FFF2-40B4-BE49-F238E27FC236}">
                <a16:creationId xmlns:a16="http://schemas.microsoft.com/office/drawing/2014/main" id="{1C096153-E917-489D-ACBF-3175D20F5E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399009"/>
            <a:ext cx="4154632" cy="4154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Take Steps to Protect Others</a:t>
            </a:r>
          </a:p>
        </p:txBody>
      </p:sp>
      <p:sp>
        <p:nvSpPr>
          <p:cNvPr id="5" name="Rectangle 10"/>
          <p:cNvSpPr>
            <a:spLocks noChangeArrowheads="1"/>
          </p:cNvSpPr>
          <p:nvPr/>
        </p:nvSpPr>
        <p:spPr bwMode="auto">
          <a:xfrm>
            <a:off x="445859" y="1415955"/>
            <a:ext cx="6595021" cy="406265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400" b="1" dirty="0">
                <a:solidFill>
                  <a:srgbClr val="000000"/>
                </a:solidFill>
                <a:latin typeface="Open Sans"/>
              </a:rPr>
              <a:t>Cover Coughs and Sneezes</a:t>
            </a:r>
          </a:p>
          <a:p>
            <a:pPr lvl="0"/>
            <a:endParaRPr lang="en-US" altLang="en-US" sz="2400" b="1" dirty="0">
              <a:solidFill>
                <a:srgbClr val="000000"/>
              </a:solidFill>
              <a:latin typeface="Open Sans"/>
            </a:endParaRPr>
          </a:p>
          <a:p>
            <a:pPr marL="280988" lvl="0" indent="-280988">
              <a:buFont typeface="Arial" panose="020B0604020202020204" pitchFamily="34" charset="0"/>
              <a:buChar char="•"/>
            </a:pPr>
            <a:r>
              <a:rPr lang="en-US" altLang="en-US" sz="2400" b="1" dirty="0">
                <a:solidFill>
                  <a:srgbClr val="000000"/>
                </a:solidFill>
                <a:latin typeface="Open Sans"/>
              </a:rPr>
              <a:t>Cover your mouth and nose </a:t>
            </a:r>
            <a:r>
              <a:rPr lang="en-US" altLang="en-US" sz="2400" dirty="0">
                <a:solidFill>
                  <a:srgbClr val="000000"/>
                </a:solidFill>
                <a:latin typeface="Open Sans"/>
              </a:rPr>
              <a:t>with a tissue when you cough or sneeze or use the inside of your elbow.</a:t>
            </a:r>
          </a:p>
          <a:p>
            <a:pPr marL="280988" lvl="0" indent="-280988">
              <a:buFont typeface="Arial" panose="020B0604020202020204" pitchFamily="34" charset="0"/>
              <a:buChar char="•"/>
            </a:pPr>
            <a:r>
              <a:rPr lang="en-US" altLang="en-US" sz="2400" b="1" dirty="0">
                <a:solidFill>
                  <a:srgbClr val="000000"/>
                </a:solidFill>
                <a:latin typeface="Open Sans"/>
              </a:rPr>
              <a:t>Throw used tissues </a:t>
            </a:r>
            <a:r>
              <a:rPr lang="en-US" altLang="en-US" sz="2400" dirty="0">
                <a:solidFill>
                  <a:srgbClr val="000000"/>
                </a:solidFill>
                <a:latin typeface="Open Sans"/>
              </a:rPr>
              <a:t>in the trash.</a:t>
            </a:r>
          </a:p>
          <a:p>
            <a:pPr marL="280988" lvl="0" indent="-280988">
              <a:buFont typeface="Arial" panose="020B0604020202020204" pitchFamily="34" charset="0"/>
              <a:buChar char="•"/>
            </a:pPr>
            <a:r>
              <a:rPr lang="en-US" altLang="en-US" sz="2400" dirty="0">
                <a:solidFill>
                  <a:srgbClr val="000000"/>
                </a:solidFill>
                <a:latin typeface="Open Sans"/>
              </a:rPr>
              <a:t>Immediately </a:t>
            </a:r>
            <a:r>
              <a:rPr lang="en-US" altLang="en-US" sz="2400" b="1" dirty="0">
                <a:solidFill>
                  <a:srgbClr val="000000"/>
                </a:solidFill>
                <a:latin typeface="Open Sans"/>
              </a:rPr>
              <a:t>wash your hands </a:t>
            </a:r>
            <a:r>
              <a:rPr lang="en-US" altLang="en-US" sz="2400" dirty="0">
                <a:solidFill>
                  <a:srgbClr val="000000"/>
                </a:solidFill>
                <a:latin typeface="Open Sans"/>
              </a:rPr>
              <a:t>with soap and water for at least 20 seconds. If soap and water are not readily available, clean your hands with a hand sanitizer that contains at least 60% alcohol.</a:t>
            </a:r>
            <a:endParaRPr kumimoji="0" lang="en-US" altLang="en-US" sz="2400" b="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6</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675030450"/>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man wearing a mask">
            <a:extLst>
              <a:ext uri="{FF2B5EF4-FFF2-40B4-BE49-F238E27FC236}">
                <a16:creationId xmlns:a16="http://schemas.microsoft.com/office/drawing/2014/main" id="{A7CBFD9A-E8E8-4D7C-8C35-0F392695EA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06629"/>
            <a:ext cx="4139392" cy="41393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Take Steps to Protect Others</a:t>
            </a:r>
          </a:p>
        </p:txBody>
      </p:sp>
      <p:sp>
        <p:nvSpPr>
          <p:cNvPr id="5" name="Rectangle 10"/>
          <p:cNvSpPr>
            <a:spLocks noChangeArrowheads="1"/>
          </p:cNvSpPr>
          <p:nvPr/>
        </p:nvSpPr>
        <p:spPr bwMode="auto">
          <a:xfrm>
            <a:off x="445859" y="1399009"/>
            <a:ext cx="7326541" cy="46166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b="1" dirty="0">
                <a:solidFill>
                  <a:srgbClr val="000000"/>
                </a:solidFill>
                <a:latin typeface="Open Sans"/>
              </a:rPr>
              <a:t>Wear a facemask if you are sick</a:t>
            </a:r>
          </a:p>
          <a:p>
            <a:pPr lvl="0"/>
            <a:endParaRPr lang="en-US" altLang="en-US" sz="2000" b="1" dirty="0">
              <a:solidFill>
                <a:srgbClr val="000000"/>
              </a:solidFill>
              <a:latin typeface="Open Sans"/>
            </a:endParaRPr>
          </a:p>
          <a:p>
            <a:pPr marL="280988" lvl="0" indent="-280988">
              <a:buFont typeface="Arial" panose="020B0604020202020204" pitchFamily="34" charset="0"/>
              <a:buChar char="•"/>
            </a:pPr>
            <a:r>
              <a:rPr lang="en-US" altLang="en-US" sz="2000" b="1" dirty="0">
                <a:solidFill>
                  <a:srgbClr val="000000"/>
                </a:solidFill>
                <a:latin typeface="Open Sans"/>
              </a:rPr>
              <a:t>If you are sick: </a:t>
            </a:r>
            <a:r>
              <a:rPr lang="en-US" altLang="en-US" sz="2000" dirty="0">
                <a:solidFill>
                  <a:srgbClr val="000000"/>
                </a:solidFill>
                <a:latin typeface="Open Sans"/>
              </a:rPr>
              <a:t>You should wear a facemask when you are around other people (e.g., sharing a room or vehicle) and before you enter a healthcare provider’s office. If you are not able to wear a facemask (for example, because it causes trouble breathing), then you should do your best to cover your coughs and sneezes, and people who are caring for you should wear a facemask if they enter your room. Learn what to do if you are sick: </a:t>
            </a:r>
            <a:r>
              <a:rPr lang="en-US" altLang="en-US" sz="2000" dirty="0">
                <a:solidFill>
                  <a:srgbClr val="000000"/>
                </a:solidFill>
                <a:latin typeface="Open Sans"/>
                <a:hlinkClick r:id="rId3"/>
              </a:rPr>
              <a:t>https://www.cdc.gov/coronavirus/2019-ncov/if-you-are-sick/steps-when-sick.html</a:t>
            </a:r>
            <a:r>
              <a:rPr lang="en-US" altLang="en-US" sz="2000" dirty="0">
                <a:solidFill>
                  <a:srgbClr val="000000"/>
                </a:solidFill>
                <a:latin typeface="Open Sans"/>
              </a:rPr>
              <a:t> </a:t>
            </a:r>
          </a:p>
          <a:p>
            <a:pPr marL="280988" lvl="0" indent="-280988">
              <a:buFont typeface="Arial" panose="020B0604020202020204" pitchFamily="34" charset="0"/>
              <a:buChar char="•"/>
            </a:pPr>
            <a:r>
              <a:rPr lang="en-US" altLang="en-US" sz="2000" b="1" dirty="0">
                <a:solidFill>
                  <a:srgbClr val="000000"/>
                </a:solidFill>
                <a:latin typeface="Open Sans"/>
              </a:rPr>
              <a:t>If you are NOT sick: </a:t>
            </a:r>
            <a:r>
              <a:rPr lang="en-US" altLang="en-US" sz="2000" dirty="0">
                <a:solidFill>
                  <a:srgbClr val="000000"/>
                </a:solidFill>
                <a:latin typeface="Open Sans"/>
              </a:rPr>
              <a:t>You do not need to wear a facemask unless you are caring for someone who is sick (and they are not able to wear a facemask). Facemasks may be in short supply and they should be saved for caregivers.</a:t>
            </a:r>
            <a:endParaRPr kumimoji="0" lang="en-US" altLang="en-US" sz="200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7</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2417018686"/>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leaning a counter">
            <a:extLst>
              <a:ext uri="{FF2B5EF4-FFF2-40B4-BE49-F238E27FC236}">
                <a16:creationId xmlns:a16="http://schemas.microsoft.com/office/drawing/2014/main" id="{DA30C3C4-6E45-43F9-9C52-16F4443D5C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44999"/>
            <a:ext cx="4139392" cy="41393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Clean and Disinfect</a:t>
            </a:r>
          </a:p>
        </p:txBody>
      </p:sp>
      <p:sp>
        <p:nvSpPr>
          <p:cNvPr id="5" name="Rectangle 10"/>
          <p:cNvSpPr>
            <a:spLocks noChangeArrowheads="1"/>
          </p:cNvSpPr>
          <p:nvPr/>
        </p:nvSpPr>
        <p:spPr bwMode="auto">
          <a:xfrm>
            <a:off x="445859" y="1444999"/>
            <a:ext cx="7326541" cy="406265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400" b="1" dirty="0">
                <a:solidFill>
                  <a:srgbClr val="000000"/>
                </a:solidFill>
                <a:latin typeface="Open Sans"/>
              </a:rPr>
              <a:t>Wear a facemask if you are sick</a:t>
            </a:r>
          </a:p>
          <a:p>
            <a:pPr lvl="0"/>
            <a:endParaRPr lang="en-US" altLang="en-US" sz="2400" b="1" dirty="0">
              <a:solidFill>
                <a:srgbClr val="000000"/>
              </a:solidFill>
              <a:latin typeface="Open Sans"/>
            </a:endParaRPr>
          </a:p>
          <a:p>
            <a:pPr marL="280988" lvl="0" indent="-280988">
              <a:buFont typeface="Arial" panose="020B0604020202020204" pitchFamily="34" charset="0"/>
              <a:buChar char="•"/>
            </a:pPr>
            <a:r>
              <a:rPr lang="en-US" altLang="en-US" sz="2400" b="1" dirty="0">
                <a:solidFill>
                  <a:srgbClr val="000000"/>
                </a:solidFill>
                <a:latin typeface="Open Sans"/>
              </a:rPr>
              <a:t>Clean AND disinfect frequently touched surfaces daily. </a:t>
            </a:r>
            <a:r>
              <a:rPr lang="en-US" altLang="en-US" sz="2400" dirty="0">
                <a:solidFill>
                  <a:srgbClr val="000000"/>
                </a:solidFill>
                <a:latin typeface="Open Sans"/>
              </a:rPr>
              <a:t>This includes tables, doorknobs, light switches, countertops, handles, desks, phones, keyboards, toilets, faucets, and sinks. See frequently touched surfaces here: </a:t>
            </a:r>
            <a:r>
              <a:rPr lang="en-US" altLang="en-US" sz="2400" dirty="0">
                <a:solidFill>
                  <a:srgbClr val="000000"/>
                </a:solidFill>
                <a:latin typeface="Open Sans"/>
                <a:hlinkClick r:id="rId3"/>
              </a:rPr>
              <a:t>https://www.cdc.gov/coronavirus/2019-ncov/prepare/cleaning-disinfection.html</a:t>
            </a:r>
            <a:r>
              <a:rPr lang="en-US" altLang="en-US" sz="2400" dirty="0">
                <a:solidFill>
                  <a:srgbClr val="000000"/>
                </a:solidFill>
                <a:latin typeface="Open Sans"/>
              </a:rPr>
              <a:t> </a:t>
            </a:r>
          </a:p>
          <a:p>
            <a:pPr marL="280988" lvl="0" indent="-280988">
              <a:buFont typeface="Arial" panose="020B0604020202020204" pitchFamily="34" charset="0"/>
              <a:buChar char="•"/>
            </a:pPr>
            <a:r>
              <a:rPr lang="en-US" altLang="en-US" sz="2400" b="1" dirty="0">
                <a:solidFill>
                  <a:srgbClr val="000000"/>
                </a:solidFill>
                <a:latin typeface="Open Sans"/>
              </a:rPr>
              <a:t>If surfaces are dirty, clean them: </a:t>
            </a:r>
            <a:r>
              <a:rPr lang="en-US" altLang="en-US" sz="2400" dirty="0">
                <a:solidFill>
                  <a:srgbClr val="000000"/>
                </a:solidFill>
                <a:latin typeface="Open Sans"/>
              </a:rPr>
              <a:t>Use detergent or soap and water prior to disinfection.</a:t>
            </a:r>
            <a:endParaRPr kumimoji="0" lang="en-US" altLang="en-US" sz="2400" i="0" u="none" strike="noStrike" cap="none" normalizeH="0" baseline="0" dirty="0">
              <a:ln>
                <a:noFill/>
              </a:ln>
              <a:solidFill>
                <a:srgbClr val="000000"/>
              </a:solidFill>
              <a:effectLst/>
              <a:latin typeface="Open Sans"/>
            </a:endParaRP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8</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879877515"/>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man in bed">
            <a:extLst>
              <a:ext uri="{FF2B5EF4-FFF2-40B4-BE49-F238E27FC236}">
                <a16:creationId xmlns:a16="http://schemas.microsoft.com/office/drawing/2014/main" id="{9E8DE5F6-F36E-444A-B527-BC8A78E7AB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4884" y="1490719"/>
            <a:ext cx="4139392" cy="41393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1354" y="49689"/>
            <a:ext cx="10720754" cy="1325563"/>
          </a:xfrm>
          <a:noFill/>
        </p:spPr>
        <p:txBody>
          <a:bodyPr/>
          <a:lstStyle/>
          <a:p>
            <a:r>
              <a:rPr lang="en-US" b="1" dirty="0"/>
              <a:t>Steps to Take if You are Sick</a:t>
            </a:r>
          </a:p>
        </p:txBody>
      </p:sp>
      <p:sp>
        <p:nvSpPr>
          <p:cNvPr id="5" name="Rectangle 10"/>
          <p:cNvSpPr>
            <a:spLocks noChangeArrowheads="1"/>
          </p:cNvSpPr>
          <p:nvPr/>
        </p:nvSpPr>
        <p:spPr bwMode="auto">
          <a:xfrm>
            <a:off x="445859" y="1444999"/>
            <a:ext cx="7326541" cy="43088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b="1" dirty="0">
                <a:solidFill>
                  <a:srgbClr val="FF0000"/>
                </a:solidFill>
                <a:latin typeface="Open Sans"/>
              </a:rPr>
              <a:t>Call your doctor:  </a:t>
            </a:r>
            <a:r>
              <a:rPr lang="en-US" altLang="en-US" sz="2000" dirty="0">
                <a:solidFill>
                  <a:srgbClr val="FF0000"/>
                </a:solidFill>
                <a:latin typeface="Open Sans"/>
              </a:rPr>
              <a:t>If you think you have been exposed to COVID-19 and develop a fever and symptoms, such as cough or difficulty breathing, call your healthcare provider for medical advice.</a:t>
            </a:r>
          </a:p>
          <a:p>
            <a:pPr lvl="0"/>
            <a:endParaRPr lang="en-US" altLang="en-US" sz="2000" b="1" dirty="0">
              <a:solidFill>
                <a:srgbClr val="000000"/>
              </a:solidFill>
              <a:latin typeface="Open Sans"/>
            </a:endParaRPr>
          </a:p>
          <a:p>
            <a:pPr lvl="0"/>
            <a:r>
              <a:rPr lang="en-US" altLang="en-US" sz="2000" b="1" dirty="0">
                <a:solidFill>
                  <a:srgbClr val="000000"/>
                </a:solidFill>
                <a:latin typeface="Open Sans"/>
              </a:rPr>
              <a:t>Stay home except to get medical care:</a:t>
            </a:r>
          </a:p>
          <a:p>
            <a:pPr marL="285750" lvl="0" indent="-285750">
              <a:buFont typeface="Arial" panose="020B0604020202020204" pitchFamily="34" charset="0"/>
              <a:buChar char="•"/>
            </a:pPr>
            <a:r>
              <a:rPr lang="en-US" altLang="en-US" sz="2000" b="1" dirty="0">
                <a:solidFill>
                  <a:srgbClr val="000000"/>
                </a:solidFill>
                <a:latin typeface="Open Sans"/>
              </a:rPr>
              <a:t>Stay home:</a:t>
            </a:r>
            <a:r>
              <a:rPr lang="en-US" altLang="en-US" sz="2000" dirty="0">
                <a:solidFill>
                  <a:srgbClr val="000000"/>
                </a:solidFill>
                <a:latin typeface="Open Sans"/>
              </a:rPr>
              <a:t> People who are mildly ill with COVID-19 are able to recover at home. Do not leave, except to get medical care. Do not visit public areas.</a:t>
            </a:r>
          </a:p>
          <a:p>
            <a:pPr marL="285750" lvl="0" indent="-285750">
              <a:buFont typeface="Arial" panose="020B0604020202020204" pitchFamily="34" charset="0"/>
              <a:buChar char="•"/>
            </a:pPr>
            <a:r>
              <a:rPr lang="en-US" altLang="en-US" sz="2000" b="1" dirty="0">
                <a:solidFill>
                  <a:srgbClr val="000000"/>
                </a:solidFill>
                <a:latin typeface="Open Sans"/>
              </a:rPr>
              <a:t>Stay in touch with your doctor</a:t>
            </a:r>
            <a:r>
              <a:rPr lang="en-US" altLang="en-US" sz="2000" dirty="0">
                <a:solidFill>
                  <a:srgbClr val="000000"/>
                </a:solidFill>
                <a:latin typeface="Open Sans"/>
              </a:rPr>
              <a:t>. Call before you get medical care. Be sure to get care if you feel worse or you think it is an emergency.</a:t>
            </a:r>
          </a:p>
          <a:p>
            <a:pPr marL="285750" lvl="0" indent="-285750">
              <a:buFont typeface="Arial" panose="020B0604020202020204" pitchFamily="34" charset="0"/>
              <a:buChar char="•"/>
            </a:pPr>
            <a:r>
              <a:rPr lang="en-US" altLang="en-US" sz="2000" b="1" dirty="0">
                <a:solidFill>
                  <a:srgbClr val="000000"/>
                </a:solidFill>
                <a:latin typeface="Open Sans"/>
              </a:rPr>
              <a:t>Avoid public transportation: </a:t>
            </a:r>
            <a:r>
              <a:rPr lang="en-US" altLang="en-US" sz="2000" dirty="0">
                <a:solidFill>
                  <a:srgbClr val="000000"/>
                </a:solidFill>
                <a:latin typeface="Open Sans"/>
              </a:rPr>
              <a:t>Avoid using public transportation, ride-sharing, or taxis.</a:t>
            </a:r>
          </a:p>
        </p:txBody>
      </p:sp>
      <p:sp>
        <p:nvSpPr>
          <p:cNvPr id="6" name="Footer Placeholder 5"/>
          <p:cNvSpPr>
            <a:spLocks noGrp="1"/>
          </p:cNvSpPr>
          <p:nvPr>
            <p:ph type="ftr" sz="quarter" idx="11"/>
          </p:nvPr>
        </p:nvSpPr>
        <p:spPr>
          <a:xfrm>
            <a:off x="132484" y="6435615"/>
            <a:ext cx="11547231" cy="365125"/>
          </a:xfrm>
        </p:spPr>
        <p:txBody>
          <a:bodyPr/>
          <a:lstStyle/>
          <a:p>
            <a:r>
              <a:rPr lang="en-US" dirty="0"/>
              <a:t>Content source: CDC/National Center for Immunization and Respiratory Diseases (NCIRD), Division of Viral Diseases</a:t>
            </a:r>
          </a:p>
        </p:txBody>
      </p:sp>
      <p:sp>
        <p:nvSpPr>
          <p:cNvPr id="7" name="Slide Number Placeholder 6"/>
          <p:cNvSpPr>
            <a:spLocks noGrp="1"/>
          </p:cNvSpPr>
          <p:nvPr>
            <p:ph type="sldNum" sz="quarter" idx="12"/>
          </p:nvPr>
        </p:nvSpPr>
        <p:spPr>
          <a:xfrm>
            <a:off x="9316316" y="6435615"/>
            <a:ext cx="2743200" cy="365125"/>
          </a:xfrm>
        </p:spPr>
        <p:txBody>
          <a:bodyPr/>
          <a:lstStyle/>
          <a:p>
            <a:fld id="{0E6A1F31-78C9-44C6-949E-C182AA063A94}" type="slidenum">
              <a:rPr lang="en-US" smtClean="0"/>
              <a:t>9</a:t>
            </a:fld>
            <a:endParaRPr lang="en-US"/>
          </a:p>
        </p:txBody>
      </p:sp>
      <p:cxnSp>
        <p:nvCxnSpPr>
          <p:cNvPr id="4" name="Straight Connector 3">
            <a:extLst>
              <a:ext uri="{FF2B5EF4-FFF2-40B4-BE49-F238E27FC236}">
                <a16:creationId xmlns:a16="http://schemas.microsoft.com/office/drawing/2014/main" id="{DFE31A2E-243F-4CEC-863A-6862A1F30786}"/>
              </a:ext>
            </a:extLst>
          </p:cNvPr>
          <p:cNvCxnSpPr>
            <a:cxnSpLocks/>
          </p:cNvCxnSpPr>
          <p:nvPr/>
        </p:nvCxnSpPr>
        <p:spPr>
          <a:xfrm>
            <a:off x="445859" y="1131046"/>
            <a:ext cx="6381661" cy="0"/>
          </a:xfrm>
          <a:prstGeom prst="line">
            <a:avLst/>
          </a:prstGeom>
          <a:ln w="571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599187182"/>
      </p:ext>
    </p:extLst>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F98421CA85D545BFBEA403ED2DAFD3" ma:contentTypeVersion="2" ma:contentTypeDescription="Create a new document." ma:contentTypeScope="" ma:versionID="4934bfc4088a930bd36ad5c1279d7c9c">
  <xsd:schema xmlns:xsd="http://www.w3.org/2001/XMLSchema" xmlns:xs="http://www.w3.org/2001/XMLSchema" xmlns:p="http://schemas.microsoft.com/office/2006/metadata/properties" xmlns:ns1="http://schemas.microsoft.com/sharepoint/v3" xmlns:ns2="c005b0d7-48be-40f4-8950-b1519f286f5d" targetNamespace="http://schemas.microsoft.com/office/2006/metadata/properties" ma:root="true" ma:fieldsID="eebf8ea896288da4118040f3e3f81e14" ns1:_="" ns2:_="">
    <xsd:import namespace="http://schemas.microsoft.com/sharepoint/v3"/>
    <xsd:import namespace="c005b0d7-48be-40f4-8950-b1519f286f5d"/>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005b0d7-48be-40f4-8950-b1519f286f5d" elementFormDefault="qualified">
    <xsd:import namespace="http://schemas.microsoft.com/office/2006/documentManagement/types"/>
    <xsd:import namespace="http://schemas.microsoft.com/office/infopath/2007/PartnerControls"/>
    <xsd:element name="_dlc_DocId" ma:index="6" nillable="true" ma:displayName="Document ID Value" ma:description="The value of the document ID assigned to this item." ma:internalName="_dlc_DocId" ma:readOnly="true">
      <xsd:simpleType>
        <xsd:restriction base="dms:Text"/>
      </xsd:simpleType>
    </xsd:element>
    <xsd:element name="_dlc_DocIdUrl" ma:index="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c005b0d7-48be-40f4-8950-b1519f286f5d">N2YSPVPAFZKJ-859416737-2</_dlc_DocId>
    <_dlc_DocIdUrl xmlns="c005b0d7-48be-40f4-8950-b1519f286f5d">
      <Url>http://tbe.www-uat.teledyne.com/en-us/_layouts/15/DocIdRedir.aspx?ID=N2YSPVPAFZKJ-859416737-2</Url>
      <Description>N2YSPVPAFZKJ-859416737-2</Description>
    </_dlc_DocIdUrl>
  </documentManagement>
</p:properties>
</file>

<file path=customXml/itemProps1.xml><?xml version="1.0" encoding="utf-8"?>
<ds:datastoreItem xmlns:ds="http://schemas.openxmlformats.org/officeDocument/2006/customXml" ds:itemID="{0444B28D-E0EE-4BD1-A06B-C5A43EDC0A9E}"/>
</file>

<file path=customXml/itemProps2.xml><?xml version="1.0" encoding="utf-8"?>
<ds:datastoreItem xmlns:ds="http://schemas.openxmlformats.org/officeDocument/2006/customXml" ds:itemID="{F66E3262-DC26-440C-AF76-181F2B39ACFC}"/>
</file>

<file path=customXml/itemProps3.xml><?xml version="1.0" encoding="utf-8"?>
<ds:datastoreItem xmlns:ds="http://schemas.openxmlformats.org/officeDocument/2006/customXml" ds:itemID="{14C2DB36-0C74-4038-BAD8-63AEA31929C0}"/>
</file>

<file path=customXml/itemProps4.xml><?xml version="1.0" encoding="utf-8"?>
<ds:datastoreItem xmlns:ds="http://schemas.openxmlformats.org/officeDocument/2006/customXml" ds:itemID="{8169DACD-5FF0-40B8-9B38-BB1D6D6F8736}"/>
</file>

<file path=docProps/app.xml><?xml version="1.0" encoding="utf-8"?>
<Properties xmlns="http://schemas.openxmlformats.org/officeDocument/2006/extended-properties" xmlns:vt="http://schemas.openxmlformats.org/officeDocument/2006/docPropsVTypes">
  <TotalTime>77</TotalTime>
  <Words>2395</Words>
  <Application>Microsoft Office PowerPoint</Application>
  <PresentationFormat>Widescreen</PresentationFormat>
  <Paragraphs>150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Open Sans</vt:lpstr>
      <vt:lpstr>Office Theme</vt:lpstr>
      <vt:lpstr>PowerPoint Presentation</vt:lpstr>
      <vt:lpstr>COVID-19 -- Know How It Spreads</vt:lpstr>
      <vt:lpstr>Take Steps to Protect Yourself</vt:lpstr>
      <vt:lpstr>Take Steps to Protect Yourself</vt:lpstr>
      <vt:lpstr>Take Steps to Protect Others</vt:lpstr>
      <vt:lpstr>Take Steps to Protect Others</vt:lpstr>
      <vt:lpstr>Take Steps to Protect Others</vt:lpstr>
      <vt:lpstr>Clean and Disinfect</vt:lpstr>
      <vt:lpstr>Steps to Take if You are Sick</vt:lpstr>
      <vt:lpstr>Steps to Take if You are Sick</vt:lpstr>
      <vt:lpstr>Steps to Take if You are Sick</vt:lpstr>
      <vt:lpstr>Steps to Take if You are Sick</vt:lpstr>
      <vt:lpstr>Steps to Take if You are Sick</vt:lpstr>
      <vt:lpstr>Steps to Take if You are Sick</vt:lpstr>
      <vt:lpstr>Steps to Take if You are Sick</vt:lpstr>
      <vt:lpstr>Steps to Take if You are Sick</vt:lpstr>
      <vt:lpstr>Steps to Take if You are Sick</vt:lpstr>
      <vt:lpstr>Steps to Take if You are Sick</vt:lpstr>
      <vt:lpstr>Steps to Take if You are Sick</vt:lpstr>
    </vt:vector>
  </TitlesOfParts>
  <Company>Teledyne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Peek, Heather</dc:creator>
  <cp:lastModifiedBy>Champion, Beth</cp:lastModifiedBy>
  <cp:revision>11</cp:revision>
  <dcterms:created xsi:type="dcterms:W3CDTF">2020-03-18T18:30:29Z</dcterms:created>
  <dcterms:modified xsi:type="dcterms:W3CDTF">2020-03-19T18:59:18Z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1df2851-a4fb-4935-a093-137fe54139b0_Enabled">
    <vt:lpwstr>True</vt:lpwstr>
  </property>
  <property fmtid="{D5CDD505-2E9C-101B-9397-08002B2CF9AE}" pid="3" name="MSIP_Label_01df2851-a4fb-4935-a093-137fe54139b0_SiteId">
    <vt:lpwstr>e324592a-2653-45c7-9bfc-597c36917127</vt:lpwstr>
  </property>
  <property fmtid="{D5CDD505-2E9C-101B-9397-08002B2CF9AE}" pid="4" name="MSIP_Label_01df2851-a4fb-4935-a093-137fe54139b0_Owner">
    <vt:lpwstr>Heather.Peek@Teledyne.com</vt:lpwstr>
  </property>
  <property fmtid="{D5CDD505-2E9C-101B-9397-08002B2CF9AE}" pid="5" name="MSIP_Label_01df2851-a4fb-4935-a093-137fe54139b0_SetDate">
    <vt:lpwstr>2020-03-18T19:08:56.1947438Z</vt:lpwstr>
  </property>
  <property fmtid="{D5CDD505-2E9C-101B-9397-08002B2CF9AE}" pid="6" name="MSIP_Label_01df2851-a4fb-4935-a093-137fe54139b0_Name">
    <vt:lpwstr>Unrestricted Access and Company External</vt:lpwstr>
  </property>
  <property fmtid="{D5CDD505-2E9C-101B-9397-08002B2CF9AE}" pid="7" name="MSIP_Label_01df2851-a4fb-4935-a093-137fe54139b0_Application">
    <vt:lpwstr>Microsoft Azure Information Protection</vt:lpwstr>
  </property>
  <property fmtid="{D5CDD505-2E9C-101B-9397-08002B2CF9AE}" pid="8" name="MSIP_Label_01df2851-a4fb-4935-a093-137fe54139b0_ActionId">
    <vt:lpwstr>c6170022-b54a-4271-99eb-ac559c9f6551</vt:lpwstr>
  </property>
  <property fmtid="{D5CDD505-2E9C-101B-9397-08002B2CF9AE}" pid="9" name="MSIP_Label_01df2851-a4fb-4935-a093-137fe54139b0_Extended_MSFT_Method">
    <vt:lpwstr>Manual</vt:lpwstr>
  </property>
  <property fmtid="{D5CDD505-2E9C-101B-9397-08002B2CF9AE}" pid="10" name="Sensitivity">
    <vt:lpwstr>Unrestricted Access and Company External</vt:lpwstr>
  </property>
  <property fmtid="{D5CDD505-2E9C-101B-9397-08002B2CF9AE}" pid="11" name="ContentTypeId">
    <vt:lpwstr>0x01010094F98421CA85D545BFBEA403ED2DAFD3</vt:lpwstr>
  </property>
  <property fmtid="{D5CDD505-2E9C-101B-9397-08002B2CF9AE}" pid="12" name="_dlc_DocIdItemGuid">
    <vt:lpwstr>897bbeae-2823-4105-b222-3180524d374c</vt:lpwstr>
  </property>
</Properties>
</file>